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846" autoAdjust="0"/>
  </p:normalViewPr>
  <p:slideViewPr>
    <p:cSldViewPr>
      <p:cViewPr varScale="1">
        <p:scale>
          <a:sx n="90" d="100"/>
          <a:sy n="90" d="100"/>
        </p:scale>
        <p:origin x="22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C6F00-6270-44EA-8C8F-FE0A443BAB2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16F48E4-3EE9-44BA-A910-70950E6E60D2}">
      <dgm:prSet/>
      <dgm:spPr/>
      <dgm:t>
        <a:bodyPr/>
        <a:lstStyle/>
        <a:p>
          <a:r>
            <a:rPr lang="cs-CZ"/>
            <a:t>Zálohování a obnova pomocí webových klientů je velmi snadná, protože kompletní obsluha je prováděna v GUI.</a:t>
          </a:r>
          <a:endParaRPr lang="en-US"/>
        </a:p>
      </dgm:t>
    </dgm:pt>
    <dgm:pt modelId="{23EE96D2-8A72-4186-8716-25B9B8EF40FA}" type="parTrans" cxnId="{6BAF86FA-0502-4C97-BA2A-07041C54A225}">
      <dgm:prSet/>
      <dgm:spPr/>
      <dgm:t>
        <a:bodyPr/>
        <a:lstStyle/>
        <a:p>
          <a:endParaRPr lang="en-US"/>
        </a:p>
      </dgm:t>
    </dgm:pt>
    <dgm:pt modelId="{B7008891-66EF-4179-9A10-FEAF02D62432}" type="sibTrans" cxnId="{6BAF86FA-0502-4C97-BA2A-07041C54A225}">
      <dgm:prSet/>
      <dgm:spPr/>
      <dgm:t>
        <a:bodyPr/>
        <a:lstStyle/>
        <a:p>
          <a:endParaRPr lang="en-US"/>
        </a:p>
      </dgm:t>
    </dgm:pt>
    <dgm:pt modelId="{D8984524-8B9B-49D3-8AAC-A4B17804C97A}">
      <dgm:prSet/>
      <dgm:spPr/>
      <dgm:t>
        <a:bodyPr/>
        <a:lstStyle/>
        <a:p>
          <a:r>
            <a:rPr lang="cs-CZ"/>
            <a:t>Limit zde představují zejména dvě vlastnosti:</a:t>
          </a:r>
          <a:endParaRPr lang="en-US"/>
        </a:p>
      </dgm:t>
    </dgm:pt>
    <dgm:pt modelId="{BB717CF7-9F35-4196-B460-A00150951D9C}" type="parTrans" cxnId="{7FB1D7A2-FB8F-4664-8EE2-C3D992A070DA}">
      <dgm:prSet/>
      <dgm:spPr/>
      <dgm:t>
        <a:bodyPr/>
        <a:lstStyle/>
        <a:p>
          <a:endParaRPr lang="en-US"/>
        </a:p>
      </dgm:t>
    </dgm:pt>
    <dgm:pt modelId="{35218F71-3176-4C35-88F2-A7835314F6E5}" type="sibTrans" cxnId="{7FB1D7A2-FB8F-4664-8EE2-C3D992A070DA}">
      <dgm:prSet/>
      <dgm:spPr/>
      <dgm:t>
        <a:bodyPr/>
        <a:lstStyle/>
        <a:p>
          <a:endParaRPr lang="en-US"/>
        </a:p>
      </dgm:t>
    </dgm:pt>
    <dgm:pt modelId="{A06E0B66-0D8D-4589-8E92-6F956C2CBC4C}">
      <dgm:prSet/>
      <dgm:spPr/>
      <dgm:t>
        <a:bodyPr/>
        <a:lstStyle/>
        <a:p>
          <a:r>
            <a:rPr lang="cs-CZ"/>
            <a:t>Max. doba běhu skriptu v nastavení webového serveru (např. 30s).</a:t>
          </a:r>
          <a:endParaRPr lang="en-US"/>
        </a:p>
      </dgm:t>
    </dgm:pt>
    <dgm:pt modelId="{02F72AA4-E3B3-41DD-AA3B-E4299C88A058}" type="parTrans" cxnId="{D69E17D9-F174-4A44-9E61-68D9EC6CCD7F}">
      <dgm:prSet/>
      <dgm:spPr/>
      <dgm:t>
        <a:bodyPr/>
        <a:lstStyle/>
        <a:p>
          <a:endParaRPr lang="en-US"/>
        </a:p>
      </dgm:t>
    </dgm:pt>
    <dgm:pt modelId="{D13F32B8-D37D-4105-B83C-E46B51EB4466}" type="sibTrans" cxnId="{D69E17D9-F174-4A44-9E61-68D9EC6CCD7F}">
      <dgm:prSet/>
      <dgm:spPr/>
      <dgm:t>
        <a:bodyPr/>
        <a:lstStyle/>
        <a:p>
          <a:endParaRPr lang="en-US"/>
        </a:p>
      </dgm:t>
    </dgm:pt>
    <dgm:pt modelId="{99315D7A-6F8B-42A3-A1C0-BF4EF0893CC0}">
      <dgm:prSet/>
      <dgm:spPr/>
      <dgm:t>
        <a:bodyPr/>
        <a:lstStyle/>
        <a:p>
          <a:r>
            <a:rPr lang="cs-CZ"/>
            <a:t>Max. velikost uploadovaného souboru v nastavení webového serveru (např. 12MB)</a:t>
          </a:r>
          <a:endParaRPr lang="en-US"/>
        </a:p>
      </dgm:t>
    </dgm:pt>
    <dgm:pt modelId="{F4BABDBD-7A95-46F0-86E2-21B2D0080621}" type="parTrans" cxnId="{2FF04E47-FB15-4424-9116-1E92E1E7DEBF}">
      <dgm:prSet/>
      <dgm:spPr/>
      <dgm:t>
        <a:bodyPr/>
        <a:lstStyle/>
        <a:p>
          <a:endParaRPr lang="en-US"/>
        </a:p>
      </dgm:t>
    </dgm:pt>
    <dgm:pt modelId="{E3573AC0-39D8-42E4-8C8D-38E3FD41FD74}" type="sibTrans" cxnId="{2FF04E47-FB15-4424-9116-1E92E1E7DEBF}">
      <dgm:prSet/>
      <dgm:spPr/>
      <dgm:t>
        <a:bodyPr/>
        <a:lstStyle/>
        <a:p>
          <a:endParaRPr lang="en-US"/>
        </a:p>
      </dgm:t>
    </dgm:pt>
    <dgm:pt modelId="{BB9B5DCC-756F-4FB8-B50B-8BDD6E95E301}">
      <dgm:prSet/>
      <dgm:spPr/>
      <dgm:t>
        <a:bodyPr/>
        <a:lstStyle/>
        <a:p>
          <a:r>
            <a:rPr lang="cs-CZ"/>
            <a:t>Hodí se tedy pro méně objemné databáze a v případě provádění nepravidelných záloh.</a:t>
          </a:r>
          <a:endParaRPr lang="en-US"/>
        </a:p>
      </dgm:t>
    </dgm:pt>
    <dgm:pt modelId="{37FCF296-DF5D-4892-A25D-FA5104B70D99}" type="parTrans" cxnId="{6DED54DA-B63E-4C73-AB4E-8FA6108FC03E}">
      <dgm:prSet/>
      <dgm:spPr/>
      <dgm:t>
        <a:bodyPr/>
        <a:lstStyle/>
        <a:p>
          <a:endParaRPr lang="en-US"/>
        </a:p>
      </dgm:t>
    </dgm:pt>
    <dgm:pt modelId="{C440DBA6-4685-451A-86C8-C3AD6F906FEF}" type="sibTrans" cxnId="{6DED54DA-B63E-4C73-AB4E-8FA6108FC03E}">
      <dgm:prSet/>
      <dgm:spPr/>
      <dgm:t>
        <a:bodyPr/>
        <a:lstStyle/>
        <a:p>
          <a:endParaRPr lang="en-US"/>
        </a:p>
      </dgm:t>
    </dgm:pt>
    <dgm:pt modelId="{4F570404-85FC-48E4-BA97-B4DA4BA5301A}" type="pres">
      <dgm:prSet presAssocID="{CA3C6F00-6270-44EA-8C8F-FE0A443BAB20}" presName="root" presStyleCnt="0">
        <dgm:presLayoutVars>
          <dgm:dir/>
          <dgm:resizeHandles val="exact"/>
        </dgm:presLayoutVars>
      </dgm:prSet>
      <dgm:spPr/>
    </dgm:pt>
    <dgm:pt modelId="{2AD72F6B-EC8C-4E07-8A00-96387BDB6FDC}" type="pres">
      <dgm:prSet presAssocID="{F16F48E4-3EE9-44BA-A910-70950E6E60D2}" presName="compNode" presStyleCnt="0"/>
      <dgm:spPr/>
    </dgm:pt>
    <dgm:pt modelId="{87D10BF2-28CE-4CE6-B226-2F516BCF1098}" type="pres">
      <dgm:prSet presAssocID="{F16F48E4-3EE9-44BA-A910-70950E6E60D2}" presName="bgRect" presStyleLbl="bgShp" presStyleIdx="0" presStyleCnt="3"/>
      <dgm:spPr/>
    </dgm:pt>
    <dgm:pt modelId="{2A10C9C2-328D-4143-9885-C3AA5A5EC3DF}" type="pres">
      <dgm:prSet presAssocID="{F16F48E4-3EE9-44BA-A910-70950E6E60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ývojový diagram"/>
        </a:ext>
      </dgm:extLst>
    </dgm:pt>
    <dgm:pt modelId="{2F978BF4-B6B4-437D-A870-CE8C2F433825}" type="pres">
      <dgm:prSet presAssocID="{F16F48E4-3EE9-44BA-A910-70950E6E60D2}" presName="spaceRect" presStyleCnt="0"/>
      <dgm:spPr/>
    </dgm:pt>
    <dgm:pt modelId="{3E803C90-F915-43E6-A2A6-38D126F1F4EB}" type="pres">
      <dgm:prSet presAssocID="{F16F48E4-3EE9-44BA-A910-70950E6E60D2}" presName="parTx" presStyleLbl="revTx" presStyleIdx="0" presStyleCnt="4">
        <dgm:presLayoutVars>
          <dgm:chMax val="0"/>
          <dgm:chPref val="0"/>
        </dgm:presLayoutVars>
      </dgm:prSet>
      <dgm:spPr/>
    </dgm:pt>
    <dgm:pt modelId="{D687675E-CB9E-4AF1-8CB9-27BEC9EA121B}" type="pres">
      <dgm:prSet presAssocID="{B7008891-66EF-4179-9A10-FEAF02D62432}" presName="sibTrans" presStyleCnt="0"/>
      <dgm:spPr/>
    </dgm:pt>
    <dgm:pt modelId="{633D1C5F-5DBC-46C0-9002-5C8BAAFADD50}" type="pres">
      <dgm:prSet presAssocID="{D8984524-8B9B-49D3-8AAC-A4B17804C97A}" presName="compNode" presStyleCnt="0"/>
      <dgm:spPr/>
    </dgm:pt>
    <dgm:pt modelId="{FACC6A29-8785-4C13-BE85-183A4AAC7EEB}" type="pres">
      <dgm:prSet presAssocID="{D8984524-8B9B-49D3-8AAC-A4B17804C97A}" presName="bgRect" presStyleLbl="bgShp" presStyleIdx="1" presStyleCnt="3"/>
      <dgm:spPr/>
    </dgm:pt>
    <dgm:pt modelId="{B1717D73-DDAF-4452-A3CF-EDB9832C8B37}" type="pres">
      <dgm:prSet presAssocID="{D8984524-8B9B-49D3-8AAC-A4B17804C97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zubená kola"/>
        </a:ext>
      </dgm:extLst>
    </dgm:pt>
    <dgm:pt modelId="{85E5DDD2-9402-498C-9101-7D3095351F0B}" type="pres">
      <dgm:prSet presAssocID="{D8984524-8B9B-49D3-8AAC-A4B17804C97A}" presName="spaceRect" presStyleCnt="0"/>
      <dgm:spPr/>
    </dgm:pt>
    <dgm:pt modelId="{BE121721-AB98-4493-A84F-D6BB67D82FDD}" type="pres">
      <dgm:prSet presAssocID="{D8984524-8B9B-49D3-8AAC-A4B17804C97A}" presName="parTx" presStyleLbl="revTx" presStyleIdx="1" presStyleCnt="4">
        <dgm:presLayoutVars>
          <dgm:chMax val="0"/>
          <dgm:chPref val="0"/>
        </dgm:presLayoutVars>
      </dgm:prSet>
      <dgm:spPr/>
    </dgm:pt>
    <dgm:pt modelId="{2108752C-AC31-438A-AE1F-E8C0B0C0A9B4}" type="pres">
      <dgm:prSet presAssocID="{D8984524-8B9B-49D3-8AAC-A4B17804C97A}" presName="desTx" presStyleLbl="revTx" presStyleIdx="2" presStyleCnt="4">
        <dgm:presLayoutVars/>
      </dgm:prSet>
      <dgm:spPr/>
    </dgm:pt>
    <dgm:pt modelId="{9D0106A9-8A7C-418C-85E9-F8C57DD4A49B}" type="pres">
      <dgm:prSet presAssocID="{35218F71-3176-4C35-88F2-A7835314F6E5}" presName="sibTrans" presStyleCnt="0"/>
      <dgm:spPr/>
    </dgm:pt>
    <dgm:pt modelId="{B6EF4722-B70F-4E22-AB2F-8782EB01851B}" type="pres">
      <dgm:prSet presAssocID="{BB9B5DCC-756F-4FB8-B50B-8BDD6E95E301}" presName="compNode" presStyleCnt="0"/>
      <dgm:spPr/>
    </dgm:pt>
    <dgm:pt modelId="{D441C30A-7C97-4FD2-B4DC-6258EB502D4A}" type="pres">
      <dgm:prSet presAssocID="{BB9B5DCC-756F-4FB8-B50B-8BDD6E95E301}" presName="bgRect" presStyleLbl="bgShp" presStyleIdx="2" presStyleCnt="3"/>
      <dgm:spPr/>
    </dgm:pt>
    <dgm:pt modelId="{B7E8AF51-F3F7-46E9-8387-5814469A5AFE}" type="pres">
      <dgm:prSet presAssocID="{BB9B5DCC-756F-4FB8-B50B-8BDD6E95E30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áze"/>
        </a:ext>
      </dgm:extLst>
    </dgm:pt>
    <dgm:pt modelId="{FB7573A4-BBBA-4AA6-B89A-8E4BC9D851D9}" type="pres">
      <dgm:prSet presAssocID="{BB9B5DCC-756F-4FB8-B50B-8BDD6E95E301}" presName="spaceRect" presStyleCnt="0"/>
      <dgm:spPr/>
    </dgm:pt>
    <dgm:pt modelId="{B0B2763A-727F-4BD9-B707-8833E09B2459}" type="pres">
      <dgm:prSet presAssocID="{BB9B5DCC-756F-4FB8-B50B-8BDD6E95E30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FF04E47-FB15-4424-9116-1E92E1E7DEBF}" srcId="{D8984524-8B9B-49D3-8AAC-A4B17804C97A}" destId="{99315D7A-6F8B-42A3-A1C0-BF4EF0893CC0}" srcOrd="1" destOrd="0" parTransId="{F4BABDBD-7A95-46F0-86E2-21B2D0080621}" sibTransId="{E3573AC0-39D8-42E4-8C8D-38E3FD41FD74}"/>
    <dgm:cxn modelId="{A8F09F48-05AB-46DF-91F0-BA35B4B2BD2C}" type="presOf" srcId="{A06E0B66-0D8D-4589-8E92-6F956C2CBC4C}" destId="{2108752C-AC31-438A-AE1F-E8C0B0C0A9B4}" srcOrd="0" destOrd="0" presId="urn:microsoft.com/office/officeart/2018/2/layout/IconVerticalSolidList"/>
    <dgm:cxn modelId="{21BDD175-25E4-4BCA-B87E-7BDCA6038B7B}" type="presOf" srcId="{F16F48E4-3EE9-44BA-A910-70950E6E60D2}" destId="{3E803C90-F915-43E6-A2A6-38D126F1F4EB}" srcOrd="0" destOrd="0" presId="urn:microsoft.com/office/officeart/2018/2/layout/IconVerticalSolidList"/>
    <dgm:cxn modelId="{A86CAC82-324D-4CAB-86C0-3E474C4EA76D}" type="presOf" srcId="{D8984524-8B9B-49D3-8AAC-A4B17804C97A}" destId="{BE121721-AB98-4493-A84F-D6BB67D82FDD}" srcOrd="0" destOrd="0" presId="urn:microsoft.com/office/officeart/2018/2/layout/IconVerticalSolidList"/>
    <dgm:cxn modelId="{7FB1D7A2-FB8F-4664-8EE2-C3D992A070DA}" srcId="{CA3C6F00-6270-44EA-8C8F-FE0A443BAB20}" destId="{D8984524-8B9B-49D3-8AAC-A4B17804C97A}" srcOrd="1" destOrd="0" parTransId="{BB717CF7-9F35-4196-B460-A00150951D9C}" sibTransId="{35218F71-3176-4C35-88F2-A7835314F6E5}"/>
    <dgm:cxn modelId="{1CAB6FAC-D132-43C2-B468-78AB5B874920}" type="presOf" srcId="{99315D7A-6F8B-42A3-A1C0-BF4EF0893CC0}" destId="{2108752C-AC31-438A-AE1F-E8C0B0C0A9B4}" srcOrd="0" destOrd="1" presId="urn:microsoft.com/office/officeart/2018/2/layout/IconVerticalSolidList"/>
    <dgm:cxn modelId="{0130DEC4-FA3F-41B6-9170-4D634DD55755}" type="presOf" srcId="{CA3C6F00-6270-44EA-8C8F-FE0A443BAB20}" destId="{4F570404-85FC-48E4-BA97-B4DA4BA5301A}" srcOrd="0" destOrd="0" presId="urn:microsoft.com/office/officeart/2018/2/layout/IconVerticalSolidList"/>
    <dgm:cxn modelId="{01E57CD8-EE99-47CB-B840-0E2AC5F11AE9}" type="presOf" srcId="{BB9B5DCC-756F-4FB8-B50B-8BDD6E95E301}" destId="{B0B2763A-727F-4BD9-B707-8833E09B2459}" srcOrd="0" destOrd="0" presId="urn:microsoft.com/office/officeart/2018/2/layout/IconVerticalSolidList"/>
    <dgm:cxn modelId="{D69E17D9-F174-4A44-9E61-68D9EC6CCD7F}" srcId="{D8984524-8B9B-49D3-8AAC-A4B17804C97A}" destId="{A06E0B66-0D8D-4589-8E92-6F956C2CBC4C}" srcOrd="0" destOrd="0" parTransId="{02F72AA4-E3B3-41DD-AA3B-E4299C88A058}" sibTransId="{D13F32B8-D37D-4105-B83C-E46B51EB4466}"/>
    <dgm:cxn modelId="{6DED54DA-B63E-4C73-AB4E-8FA6108FC03E}" srcId="{CA3C6F00-6270-44EA-8C8F-FE0A443BAB20}" destId="{BB9B5DCC-756F-4FB8-B50B-8BDD6E95E301}" srcOrd="2" destOrd="0" parTransId="{37FCF296-DF5D-4892-A25D-FA5104B70D99}" sibTransId="{C440DBA6-4685-451A-86C8-C3AD6F906FEF}"/>
    <dgm:cxn modelId="{6BAF86FA-0502-4C97-BA2A-07041C54A225}" srcId="{CA3C6F00-6270-44EA-8C8F-FE0A443BAB20}" destId="{F16F48E4-3EE9-44BA-A910-70950E6E60D2}" srcOrd="0" destOrd="0" parTransId="{23EE96D2-8A72-4186-8716-25B9B8EF40FA}" sibTransId="{B7008891-66EF-4179-9A10-FEAF02D62432}"/>
    <dgm:cxn modelId="{2A0AF6F3-8EB9-4240-8154-8017995979F3}" type="presParOf" srcId="{4F570404-85FC-48E4-BA97-B4DA4BA5301A}" destId="{2AD72F6B-EC8C-4E07-8A00-96387BDB6FDC}" srcOrd="0" destOrd="0" presId="urn:microsoft.com/office/officeart/2018/2/layout/IconVerticalSolidList"/>
    <dgm:cxn modelId="{6DC46F0A-FAE9-486E-A5E2-007724CFF95F}" type="presParOf" srcId="{2AD72F6B-EC8C-4E07-8A00-96387BDB6FDC}" destId="{87D10BF2-28CE-4CE6-B226-2F516BCF1098}" srcOrd="0" destOrd="0" presId="urn:microsoft.com/office/officeart/2018/2/layout/IconVerticalSolidList"/>
    <dgm:cxn modelId="{4D7354A2-B67D-4B53-BC2E-41EF6CAEE88B}" type="presParOf" srcId="{2AD72F6B-EC8C-4E07-8A00-96387BDB6FDC}" destId="{2A10C9C2-328D-4143-9885-C3AA5A5EC3DF}" srcOrd="1" destOrd="0" presId="urn:microsoft.com/office/officeart/2018/2/layout/IconVerticalSolidList"/>
    <dgm:cxn modelId="{F1D10E28-BB3B-43F5-8120-1464DA92FAA6}" type="presParOf" srcId="{2AD72F6B-EC8C-4E07-8A00-96387BDB6FDC}" destId="{2F978BF4-B6B4-437D-A870-CE8C2F433825}" srcOrd="2" destOrd="0" presId="urn:microsoft.com/office/officeart/2018/2/layout/IconVerticalSolidList"/>
    <dgm:cxn modelId="{FEA50909-CD1F-4A71-BCAA-1D342EC3823D}" type="presParOf" srcId="{2AD72F6B-EC8C-4E07-8A00-96387BDB6FDC}" destId="{3E803C90-F915-43E6-A2A6-38D126F1F4EB}" srcOrd="3" destOrd="0" presId="urn:microsoft.com/office/officeart/2018/2/layout/IconVerticalSolidList"/>
    <dgm:cxn modelId="{A3CB100A-AC25-4F15-989A-5F1C472DD35B}" type="presParOf" srcId="{4F570404-85FC-48E4-BA97-B4DA4BA5301A}" destId="{D687675E-CB9E-4AF1-8CB9-27BEC9EA121B}" srcOrd="1" destOrd="0" presId="urn:microsoft.com/office/officeart/2018/2/layout/IconVerticalSolidList"/>
    <dgm:cxn modelId="{06866F20-BFFF-4BE8-90D6-0968F97A6E51}" type="presParOf" srcId="{4F570404-85FC-48E4-BA97-B4DA4BA5301A}" destId="{633D1C5F-5DBC-46C0-9002-5C8BAAFADD50}" srcOrd="2" destOrd="0" presId="urn:microsoft.com/office/officeart/2018/2/layout/IconVerticalSolidList"/>
    <dgm:cxn modelId="{B4676509-F1E6-43A0-B3CB-636F89A8317B}" type="presParOf" srcId="{633D1C5F-5DBC-46C0-9002-5C8BAAFADD50}" destId="{FACC6A29-8785-4C13-BE85-183A4AAC7EEB}" srcOrd="0" destOrd="0" presId="urn:microsoft.com/office/officeart/2018/2/layout/IconVerticalSolidList"/>
    <dgm:cxn modelId="{B48E0604-C1C8-4CBA-AB15-F2EA1C5BA53B}" type="presParOf" srcId="{633D1C5F-5DBC-46C0-9002-5C8BAAFADD50}" destId="{B1717D73-DDAF-4452-A3CF-EDB9832C8B37}" srcOrd="1" destOrd="0" presId="urn:microsoft.com/office/officeart/2018/2/layout/IconVerticalSolidList"/>
    <dgm:cxn modelId="{0D52236A-72C3-4309-A76A-3A0D1732C5F3}" type="presParOf" srcId="{633D1C5F-5DBC-46C0-9002-5C8BAAFADD50}" destId="{85E5DDD2-9402-498C-9101-7D3095351F0B}" srcOrd="2" destOrd="0" presId="urn:microsoft.com/office/officeart/2018/2/layout/IconVerticalSolidList"/>
    <dgm:cxn modelId="{EB8CE4F7-1493-4063-ACDF-12F0A077FDDD}" type="presParOf" srcId="{633D1C5F-5DBC-46C0-9002-5C8BAAFADD50}" destId="{BE121721-AB98-4493-A84F-D6BB67D82FDD}" srcOrd="3" destOrd="0" presId="urn:microsoft.com/office/officeart/2018/2/layout/IconVerticalSolidList"/>
    <dgm:cxn modelId="{EC7E5BE4-A4A9-47FA-A199-834DB26A8FC0}" type="presParOf" srcId="{633D1C5F-5DBC-46C0-9002-5C8BAAFADD50}" destId="{2108752C-AC31-438A-AE1F-E8C0B0C0A9B4}" srcOrd="4" destOrd="0" presId="urn:microsoft.com/office/officeart/2018/2/layout/IconVerticalSolidList"/>
    <dgm:cxn modelId="{E1C0FA7A-8DCF-4321-B188-2588C9392710}" type="presParOf" srcId="{4F570404-85FC-48E4-BA97-B4DA4BA5301A}" destId="{9D0106A9-8A7C-418C-85E9-F8C57DD4A49B}" srcOrd="3" destOrd="0" presId="urn:microsoft.com/office/officeart/2018/2/layout/IconVerticalSolidList"/>
    <dgm:cxn modelId="{940FA965-0A8A-4764-A7D1-0B3A83B6150F}" type="presParOf" srcId="{4F570404-85FC-48E4-BA97-B4DA4BA5301A}" destId="{B6EF4722-B70F-4E22-AB2F-8782EB01851B}" srcOrd="4" destOrd="0" presId="urn:microsoft.com/office/officeart/2018/2/layout/IconVerticalSolidList"/>
    <dgm:cxn modelId="{9E25EB13-D985-4B94-B177-BB84A9707EB8}" type="presParOf" srcId="{B6EF4722-B70F-4E22-AB2F-8782EB01851B}" destId="{D441C30A-7C97-4FD2-B4DC-6258EB502D4A}" srcOrd="0" destOrd="0" presId="urn:microsoft.com/office/officeart/2018/2/layout/IconVerticalSolidList"/>
    <dgm:cxn modelId="{2F496F5F-9A05-4938-9EAC-4EA21CFE598A}" type="presParOf" srcId="{B6EF4722-B70F-4E22-AB2F-8782EB01851B}" destId="{B7E8AF51-F3F7-46E9-8387-5814469A5AFE}" srcOrd="1" destOrd="0" presId="urn:microsoft.com/office/officeart/2018/2/layout/IconVerticalSolidList"/>
    <dgm:cxn modelId="{CB333F8E-CF21-4104-8FF8-9269385A5BD7}" type="presParOf" srcId="{B6EF4722-B70F-4E22-AB2F-8782EB01851B}" destId="{FB7573A4-BBBA-4AA6-B89A-8E4BC9D851D9}" srcOrd="2" destOrd="0" presId="urn:microsoft.com/office/officeart/2018/2/layout/IconVerticalSolidList"/>
    <dgm:cxn modelId="{5C5729A6-E6B0-4FF4-8305-45532D9AE8AE}" type="presParOf" srcId="{B6EF4722-B70F-4E22-AB2F-8782EB01851B}" destId="{B0B2763A-727F-4BD9-B707-8833E09B245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EBE30A-F6A9-42D0-8B7E-F7EB0B22F57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655C4A-3ABC-4591-860D-912FEEA51FB9}">
      <dgm:prSet/>
      <dgm:spPr/>
      <dgm:t>
        <a:bodyPr/>
        <a:lstStyle/>
        <a:p>
          <a:r>
            <a:rPr lang="cs-CZ" dirty="0"/>
            <a:t>Desktopový klient </a:t>
          </a:r>
          <a:r>
            <a:rPr lang="cs-CZ" dirty="0" err="1"/>
            <a:t>MySQL</a:t>
          </a:r>
          <a:r>
            <a:rPr lang="cs-CZ" dirty="0"/>
            <a:t> WORKBENCH nám nabízí GUI pro zálohování a obnovu i velmi objemných databází.</a:t>
          </a:r>
          <a:endParaRPr lang="en-US" dirty="0"/>
        </a:p>
      </dgm:t>
    </dgm:pt>
    <dgm:pt modelId="{0442838D-76F6-42F8-AD5E-35637067B48C}" type="parTrans" cxnId="{EC51CB52-3BEF-410D-9784-73ED9F32A796}">
      <dgm:prSet/>
      <dgm:spPr/>
      <dgm:t>
        <a:bodyPr/>
        <a:lstStyle/>
        <a:p>
          <a:endParaRPr lang="en-US"/>
        </a:p>
      </dgm:t>
    </dgm:pt>
    <dgm:pt modelId="{C72384F3-3E6F-4645-B508-4CEB5A1F8CD3}" type="sibTrans" cxnId="{EC51CB52-3BEF-410D-9784-73ED9F32A796}">
      <dgm:prSet/>
      <dgm:spPr/>
      <dgm:t>
        <a:bodyPr/>
        <a:lstStyle/>
        <a:p>
          <a:endParaRPr lang="en-US"/>
        </a:p>
      </dgm:t>
    </dgm:pt>
    <dgm:pt modelId="{69BB39DE-AF19-4CBC-89BB-CCF9E6BF8593}">
      <dgm:prSet/>
      <dgm:spPr/>
      <dgm:t>
        <a:bodyPr/>
        <a:lstStyle/>
        <a:p>
          <a:r>
            <a:rPr lang="cs-CZ" dirty="0"/>
            <a:t>Díky tomu, že umožňuje udržovat trvalou konektivitu k databázovému serveru, máme k dispozici výbornou alternativu k režimu příkazového řádku.</a:t>
          </a:r>
          <a:endParaRPr lang="en-US" dirty="0"/>
        </a:p>
      </dgm:t>
    </dgm:pt>
    <dgm:pt modelId="{6ED52572-2AA3-4BCD-A418-989EA37E8926}" type="parTrans" cxnId="{4C794BFE-20C3-4511-9BB6-4912A1520E50}">
      <dgm:prSet/>
      <dgm:spPr/>
      <dgm:t>
        <a:bodyPr/>
        <a:lstStyle/>
        <a:p>
          <a:endParaRPr lang="en-US"/>
        </a:p>
      </dgm:t>
    </dgm:pt>
    <dgm:pt modelId="{7CDD243F-29B7-406B-A682-1C965A92166A}" type="sibTrans" cxnId="{4C794BFE-20C3-4511-9BB6-4912A1520E50}">
      <dgm:prSet/>
      <dgm:spPr/>
      <dgm:t>
        <a:bodyPr/>
        <a:lstStyle/>
        <a:p>
          <a:endParaRPr lang="en-US"/>
        </a:p>
      </dgm:t>
    </dgm:pt>
    <dgm:pt modelId="{E8639D4F-79BF-4D94-8430-815C51BC7EC7}" type="pres">
      <dgm:prSet presAssocID="{8FEBE30A-F6A9-42D0-8B7E-F7EB0B22F570}" presName="linear" presStyleCnt="0">
        <dgm:presLayoutVars>
          <dgm:animLvl val="lvl"/>
          <dgm:resizeHandles val="exact"/>
        </dgm:presLayoutVars>
      </dgm:prSet>
      <dgm:spPr/>
    </dgm:pt>
    <dgm:pt modelId="{7CCBDBB3-7657-4D99-BD58-780F94161DA9}" type="pres">
      <dgm:prSet presAssocID="{12655C4A-3ABC-4591-860D-912FEEA51FB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7AA2F6C-EFA1-4C98-A711-DA9737CD03FA}" type="pres">
      <dgm:prSet presAssocID="{C72384F3-3E6F-4645-B508-4CEB5A1F8CD3}" presName="spacer" presStyleCnt="0"/>
      <dgm:spPr/>
    </dgm:pt>
    <dgm:pt modelId="{EAEA7E54-D6FA-43ED-8F50-740A3A1DBEF6}" type="pres">
      <dgm:prSet presAssocID="{69BB39DE-AF19-4CBC-89BB-CCF9E6BF859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F067631-93F7-47C4-BEBD-3B7050D13659}" type="presOf" srcId="{12655C4A-3ABC-4591-860D-912FEEA51FB9}" destId="{7CCBDBB3-7657-4D99-BD58-780F94161DA9}" srcOrd="0" destOrd="0" presId="urn:microsoft.com/office/officeart/2005/8/layout/vList2"/>
    <dgm:cxn modelId="{EC51CB52-3BEF-410D-9784-73ED9F32A796}" srcId="{8FEBE30A-F6A9-42D0-8B7E-F7EB0B22F570}" destId="{12655C4A-3ABC-4591-860D-912FEEA51FB9}" srcOrd="0" destOrd="0" parTransId="{0442838D-76F6-42F8-AD5E-35637067B48C}" sibTransId="{C72384F3-3E6F-4645-B508-4CEB5A1F8CD3}"/>
    <dgm:cxn modelId="{BC941B92-2C53-4FA9-94A3-C7E44637A9D9}" type="presOf" srcId="{8FEBE30A-F6A9-42D0-8B7E-F7EB0B22F570}" destId="{E8639D4F-79BF-4D94-8430-815C51BC7EC7}" srcOrd="0" destOrd="0" presId="urn:microsoft.com/office/officeart/2005/8/layout/vList2"/>
    <dgm:cxn modelId="{BF317FB5-BBFA-4A23-B143-7249DA591089}" type="presOf" srcId="{69BB39DE-AF19-4CBC-89BB-CCF9E6BF8593}" destId="{EAEA7E54-D6FA-43ED-8F50-740A3A1DBEF6}" srcOrd="0" destOrd="0" presId="urn:microsoft.com/office/officeart/2005/8/layout/vList2"/>
    <dgm:cxn modelId="{4C794BFE-20C3-4511-9BB6-4912A1520E50}" srcId="{8FEBE30A-F6A9-42D0-8B7E-F7EB0B22F570}" destId="{69BB39DE-AF19-4CBC-89BB-CCF9E6BF8593}" srcOrd="1" destOrd="0" parTransId="{6ED52572-2AA3-4BCD-A418-989EA37E8926}" sibTransId="{7CDD243F-29B7-406B-A682-1C965A92166A}"/>
    <dgm:cxn modelId="{0CBC8429-EE8A-4F1A-B514-C91993F69A81}" type="presParOf" srcId="{E8639D4F-79BF-4D94-8430-815C51BC7EC7}" destId="{7CCBDBB3-7657-4D99-BD58-780F94161DA9}" srcOrd="0" destOrd="0" presId="urn:microsoft.com/office/officeart/2005/8/layout/vList2"/>
    <dgm:cxn modelId="{56FB8EE6-38AB-4936-A1BC-97D9512CBB0C}" type="presParOf" srcId="{E8639D4F-79BF-4D94-8430-815C51BC7EC7}" destId="{C7AA2F6C-EFA1-4C98-A711-DA9737CD03FA}" srcOrd="1" destOrd="0" presId="urn:microsoft.com/office/officeart/2005/8/layout/vList2"/>
    <dgm:cxn modelId="{BA154432-BD4B-4356-80B9-26C048BB85B5}" type="presParOf" srcId="{E8639D4F-79BF-4D94-8430-815C51BC7EC7}" destId="{EAEA7E54-D6FA-43ED-8F50-740A3A1DBEF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10BF2-28CE-4CE6-B226-2F516BCF1098}">
      <dsp:nvSpPr>
        <dsp:cNvPr id="0" name=""/>
        <dsp:cNvSpPr/>
      </dsp:nvSpPr>
      <dsp:spPr>
        <a:xfrm>
          <a:off x="0" y="595"/>
          <a:ext cx="8229600" cy="13930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0C9C2-328D-4143-9885-C3AA5A5EC3DF}">
      <dsp:nvSpPr>
        <dsp:cNvPr id="0" name=""/>
        <dsp:cNvSpPr/>
      </dsp:nvSpPr>
      <dsp:spPr>
        <a:xfrm>
          <a:off x="421391" y="314027"/>
          <a:ext cx="766167" cy="7661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03C90-F915-43E6-A2A6-38D126F1F4EB}">
      <dsp:nvSpPr>
        <dsp:cNvPr id="0" name=""/>
        <dsp:cNvSpPr/>
      </dsp:nvSpPr>
      <dsp:spPr>
        <a:xfrm>
          <a:off x="1608951" y="595"/>
          <a:ext cx="6620648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Zálohování a obnova pomocí webových klientů je velmi snadná, protože kompletní obsluha je prováděna v GUI.</a:t>
          </a:r>
          <a:endParaRPr lang="en-US" sz="2500" kern="1200"/>
        </a:p>
      </dsp:txBody>
      <dsp:txXfrm>
        <a:off x="1608951" y="595"/>
        <a:ext cx="6620648" cy="1393031"/>
      </dsp:txXfrm>
    </dsp:sp>
    <dsp:sp modelId="{FACC6A29-8785-4C13-BE85-183A4AAC7EEB}">
      <dsp:nvSpPr>
        <dsp:cNvPr id="0" name=""/>
        <dsp:cNvSpPr/>
      </dsp:nvSpPr>
      <dsp:spPr>
        <a:xfrm>
          <a:off x="0" y="1741884"/>
          <a:ext cx="8229600" cy="13930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17D73-DDAF-4452-A3CF-EDB9832C8B37}">
      <dsp:nvSpPr>
        <dsp:cNvPr id="0" name=""/>
        <dsp:cNvSpPr/>
      </dsp:nvSpPr>
      <dsp:spPr>
        <a:xfrm>
          <a:off x="421391" y="2055316"/>
          <a:ext cx="766167" cy="7661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21721-AB98-4493-A84F-D6BB67D82FDD}">
      <dsp:nvSpPr>
        <dsp:cNvPr id="0" name=""/>
        <dsp:cNvSpPr/>
      </dsp:nvSpPr>
      <dsp:spPr>
        <a:xfrm>
          <a:off x="1608951" y="1741884"/>
          <a:ext cx="3703320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Limit zde představují zejména dvě vlastnosti:</a:t>
          </a:r>
          <a:endParaRPr lang="en-US" sz="2500" kern="1200"/>
        </a:p>
      </dsp:txBody>
      <dsp:txXfrm>
        <a:off x="1608951" y="1741884"/>
        <a:ext cx="3703320" cy="1393031"/>
      </dsp:txXfrm>
    </dsp:sp>
    <dsp:sp modelId="{2108752C-AC31-438A-AE1F-E8C0B0C0A9B4}">
      <dsp:nvSpPr>
        <dsp:cNvPr id="0" name=""/>
        <dsp:cNvSpPr/>
      </dsp:nvSpPr>
      <dsp:spPr>
        <a:xfrm>
          <a:off x="5312271" y="1741884"/>
          <a:ext cx="2917328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Max. doba běhu skriptu v nastavení webového serveru (např. 30s).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Max. velikost uploadovaného souboru v nastavení webového serveru (např. 12MB)</a:t>
          </a:r>
          <a:endParaRPr lang="en-US" sz="1300" kern="1200"/>
        </a:p>
      </dsp:txBody>
      <dsp:txXfrm>
        <a:off x="5312271" y="1741884"/>
        <a:ext cx="2917328" cy="1393031"/>
      </dsp:txXfrm>
    </dsp:sp>
    <dsp:sp modelId="{D441C30A-7C97-4FD2-B4DC-6258EB502D4A}">
      <dsp:nvSpPr>
        <dsp:cNvPr id="0" name=""/>
        <dsp:cNvSpPr/>
      </dsp:nvSpPr>
      <dsp:spPr>
        <a:xfrm>
          <a:off x="0" y="3483173"/>
          <a:ext cx="8229600" cy="13930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E8AF51-F3F7-46E9-8387-5814469A5AFE}">
      <dsp:nvSpPr>
        <dsp:cNvPr id="0" name=""/>
        <dsp:cNvSpPr/>
      </dsp:nvSpPr>
      <dsp:spPr>
        <a:xfrm>
          <a:off x="421391" y="3796605"/>
          <a:ext cx="766167" cy="7661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B2763A-727F-4BD9-B707-8833E09B2459}">
      <dsp:nvSpPr>
        <dsp:cNvPr id="0" name=""/>
        <dsp:cNvSpPr/>
      </dsp:nvSpPr>
      <dsp:spPr>
        <a:xfrm>
          <a:off x="1608951" y="3483173"/>
          <a:ext cx="6620648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Hodí se tedy pro méně objemné databáze a v případě provádění nepravidelných záloh.</a:t>
          </a:r>
          <a:endParaRPr lang="en-US" sz="2500" kern="1200"/>
        </a:p>
      </dsp:txBody>
      <dsp:txXfrm>
        <a:off x="1608951" y="3483173"/>
        <a:ext cx="6620648" cy="1393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CBDBB3-7657-4D99-BD58-780F94161DA9}">
      <dsp:nvSpPr>
        <dsp:cNvPr id="0" name=""/>
        <dsp:cNvSpPr/>
      </dsp:nvSpPr>
      <dsp:spPr>
        <a:xfrm>
          <a:off x="0" y="413863"/>
          <a:ext cx="4038600" cy="1913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Desktopový klient </a:t>
          </a:r>
          <a:r>
            <a:rPr lang="cs-CZ" sz="2200" kern="1200" dirty="0" err="1"/>
            <a:t>MySQL</a:t>
          </a:r>
          <a:r>
            <a:rPr lang="cs-CZ" sz="2200" kern="1200" dirty="0"/>
            <a:t> WORKBENCH nám nabízí GUI pro zálohování a obnovu i velmi objemných databází.</a:t>
          </a:r>
          <a:endParaRPr lang="en-US" sz="2200" kern="1200" dirty="0"/>
        </a:p>
      </dsp:txBody>
      <dsp:txXfrm>
        <a:off x="93415" y="507278"/>
        <a:ext cx="3851770" cy="1726778"/>
      </dsp:txXfrm>
    </dsp:sp>
    <dsp:sp modelId="{EAEA7E54-D6FA-43ED-8F50-740A3A1DBEF6}">
      <dsp:nvSpPr>
        <dsp:cNvPr id="0" name=""/>
        <dsp:cNvSpPr/>
      </dsp:nvSpPr>
      <dsp:spPr>
        <a:xfrm>
          <a:off x="0" y="2390831"/>
          <a:ext cx="4038600" cy="1913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Díky tomu, že umožňuje udržovat trvalou konektivitu k databázovému serveru, máme k dispozici výbornou alternativu k režimu příkazového řádku.</a:t>
          </a:r>
          <a:endParaRPr lang="en-US" sz="2200" kern="1200" dirty="0"/>
        </a:p>
      </dsp:txBody>
      <dsp:txXfrm>
        <a:off x="93415" y="2484246"/>
        <a:ext cx="3851770" cy="1726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19F9B7B-F949-47D3-9AC0-120ECA4482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7ADD63-FDED-4CD9-96D3-19A7264AF9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2DA1F77A-53D8-404C-940C-A8F2124834D0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4C729EB-7CB9-4D48-869B-518E0BF8E9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976C881-4F51-4BB6-9630-991421AD42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C9D875-3B49-4177-B058-B339186D65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CDC470-2B37-47FC-9F50-F88D16CA6F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07C46C-57B1-4FE8-B6C2-82D20E4A8F1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A5BE64B1-C5C7-450A-ACE2-3D1CF1714F03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92DD99-04BA-45C9-B351-21E6180E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1A427-CA4D-4188-B0EB-C8671957551F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DC2FDB-F948-4005-8BB8-0D606593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621370-7F7B-40D1-B7E9-F42DE28DF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87D44-658B-42BD-9D13-BE1009283D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574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8B884-FAA7-457C-9B18-9209EA30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3528-5703-4E45-9345-EB4E6A835272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E6DF5-13C1-4144-8A78-B2673438E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C48BD-3F06-4DA6-848B-688828373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3AFE9-E68F-4777-825F-18AB98F5EF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505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381E7-F234-49DA-AD79-EE7E1DA4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E4F29-642A-4A46-924C-352ACEBE25FB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CD4C1-7E2C-4157-9428-BEA8DB24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CB474-F4DF-4320-9679-74764CCB0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ACA14-9D53-447A-A184-FB38A86CDF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80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C1302-1CA5-4EBA-964C-1A5E4C13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5E0CD-C2E7-4EB0-93EE-5CFC81309A1D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1955E-B741-4295-A0A2-34D43270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D5E84-3097-434C-A9D1-0C218C66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0A309-C846-4BAB-B234-6A4806D71D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257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7FEF50BC-2DCC-4E67-8DAD-76402EE53554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6EA882-AC9B-479B-9899-711DAC4A0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1514F-F4CC-4AD9-A9E3-E3650D9325A9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A7AC7C-A78A-47FB-AD7A-B6CEA9B7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B650FE-C246-462C-9602-D2705EBE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DF100-FC11-4DEB-8112-2B99F86EAD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059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5EDD72-E76F-4DB6-BEA0-247C5EB3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1EF44-3EFD-46D3-A452-228120748BAD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432D68-17B6-47B7-AD94-95866647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977A53-E725-481D-916B-6DCA1747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781BD-0D5F-4C47-A970-2C05F010BC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620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E1FF6EFA-EEB1-4FBB-B080-EF8C009F7B78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2331C095-6895-4382-B1F4-C29D6A6D0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9E751-C5BC-4810-97B2-E7558EAC1B5F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5F5C0BCF-B55E-415F-981F-C6CDFA53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3AC037C1-B002-4D87-9AE9-2A215E266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F7B39-11DF-4A93-9D63-CAD99265AE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865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D2FF2FB-8D2E-4A6C-AF5D-EA1672A7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F3590-7179-45E7-A212-C9B29A177D6A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1AC2E9E-5D46-4635-8119-F6ABC528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3CA989C-7942-40C6-B3F4-9EE9CFD3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5EF27-EC3D-4EBB-B50B-5DD8B92D1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363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791642-8088-4663-8F77-610D057E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FF81A-8E38-487F-9873-B3C42C911D0C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B346AB0-436A-45D9-A6D1-A6A83E378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747B2-2614-4F19-B1EE-E9F47253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91787-3D52-4AA3-8D78-CCEFC57B7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32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CB0D39FD-56AF-4934-9F0B-853C0E0842B9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5868C5B-4E7D-4A99-A246-19E7D18EE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3D5A-C6E0-4D8A-8E1B-67136AD29B9F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2963F18-1CC7-4C09-AD7C-DAE32B98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17DB3AE-545C-4A70-8F8C-FACB9D2E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3BCE2-7E69-47A7-84D3-D3FE71DDCD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030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B44037-A92E-4443-8F19-A29562B2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0E2EB-B43D-4679-960F-C6A831439487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FED763-7AA6-4F84-94C3-6A3CD3AC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26836C-FCAC-4419-81A8-771555AF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3B598-84A6-4A03-A3E6-7170615AD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325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D03A4C3-8404-4C91-9D56-CAB5E375E0DD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CD6E46-423F-42C9-B421-C0E39DDC9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4799C18-8208-48DC-8C78-B4CDB33627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D6E1D3-E9B9-4A31-93FC-597C968036B8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25A04-BA96-4CDE-A7F6-CAA1680D6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5A09AC-1E05-4B25-B17D-6A91945C509A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CC075-9B04-4D23-BF9D-5CDE07311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D1A1C-5DBA-4038-AA96-4EADC801D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EB06A6D5-B729-4372-8B29-0915B7A4B45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58" r:id="rId2"/>
    <p:sldLayoutId id="2147484266" r:id="rId3"/>
    <p:sldLayoutId id="2147484259" r:id="rId4"/>
    <p:sldLayoutId id="2147484267" r:id="rId5"/>
    <p:sldLayoutId id="2147484260" r:id="rId6"/>
    <p:sldLayoutId id="2147484261" r:id="rId7"/>
    <p:sldLayoutId id="2147484268" r:id="rId8"/>
    <p:sldLayoutId id="2147484262" r:id="rId9"/>
    <p:sldLayoutId id="2147484263" r:id="rId10"/>
    <p:sldLayoutId id="21474842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ariadb.com/kb/en/mysqldump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CA2E8-6A20-440B-AA7C-B94F33721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3068638"/>
            <a:ext cx="7848600" cy="1927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Přednáška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562E5-039C-4EA2-830C-B17C526AF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5229225"/>
            <a:ext cx="6400800" cy="749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Zálohování </a:t>
            </a:r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id="{B4C21490-7B59-4675-8C42-A33050FCD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048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A9AA2-C4B5-471A-B5E6-7C5DA100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XAMPP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0B78F7-8B1E-4A29-9E5A-8E80DAFD8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předchozích předmětů byste měli mít stažený a nainstalovaný balík </a:t>
            </a:r>
            <a:r>
              <a:rPr lang="cs-CZ" b="1" i="1" dirty="0"/>
              <a:t>XAMPP</a:t>
            </a:r>
            <a:r>
              <a:rPr lang="cs-CZ" dirty="0"/>
              <a:t>, jehož součástí je také databáze </a:t>
            </a:r>
            <a:r>
              <a:rPr lang="cs-CZ" dirty="0" err="1"/>
              <a:t>MariaDb</a:t>
            </a:r>
            <a:r>
              <a:rPr lang="cs-CZ" dirty="0"/>
              <a:t>, včetně nástroje </a:t>
            </a:r>
            <a:r>
              <a:rPr lang="cs-CZ" b="1" u="sng" dirty="0" err="1"/>
              <a:t>mysqldump</a:t>
            </a:r>
            <a:r>
              <a:rPr lang="cs-CZ" dirty="0"/>
              <a:t>.</a:t>
            </a:r>
          </a:p>
          <a:p>
            <a:r>
              <a:rPr lang="cs-CZ" dirty="0"/>
              <a:t>Ukázkově si předvedeme provedení zálohy a obnovy databáze.</a:t>
            </a:r>
          </a:p>
          <a:p>
            <a:r>
              <a:rPr lang="cs-CZ" dirty="0"/>
              <a:t>Já mám nástroj </a:t>
            </a:r>
            <a:r>
              <a:rPr lang="cs-CZ" dirty="0" err="1"/>
              <a:t>mysqldump</a:t>
            </a:r>
            <a:r>
              <a:rPr lang="cs-CZ" dirty="0"/>
              <a:t> lokálně nainstalovaný ve složce:</a:t>
            </a:r>
          </a:p>
          <a:p>
            <a:pPr lvl="1"/>
            <a:r>
              <a:rPr lang="cs-CZ" dirty="0"/>
              <a:t>C:\web\prog\Maria\bin</a:t>
            </a:r>
          </a:p>
          <a:p>
            <a:pPr lvl="1"/>
            <a:endParaRPr lang="cs-CZ" dirty="0"/>
          </a:p>
          <a:p>
            <a:r>
              <a:rPr lang="cs-CZ" dirty="0"/>
              <a:t>Ve vašem případě může být cesta asi taková:</a:t>
            </a:r>
          </a:p>
          <a:p>
            <a:pPr lvl="1"/>
            <a:r>
              <a:rPr lang="cs-CZ" dirty="0"/>
              <a:t>C:\xampp\mysql\bin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768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EE9DA-D876-465F-8E5B-80BF014F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Příkazový řádek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A0F47-C8DD-4F78-A1C3-0A2563FA0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Otevřeme si program příkazového řádku v uvedené složce: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68A8D2-C369-494F-83D1-12C7D876C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98" y="2348880"/>
            <a:ext cx="7481004" cy="389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77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21E93-90AD-4A09-BE33-EE5B29EA0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EDA35E-9F28-4048-928D-9BC83C75F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Příkaz pro provedení zálohy může obsahovat vícero voleb a parametrů nastavení: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shell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&gt;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mysqldump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 [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options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]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db_name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 [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tbl_name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 ...]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shell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&gt;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mysqldump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 [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options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] --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databases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db_name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 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shell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&gt;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mysqldump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 [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options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] --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/>
              </a:rPr>
              <a:t>all-databases</a:t>
            </a:r>
            <a: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 </a:t>
            </a:r>
            <a:endParaRPr kumimoji="0" lang="cs-CZ" altLang="cs-CZ" sz="48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 více informací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https://mariadb.com/kb/en/mysqldump/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38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EC958-DA1B-4080-8DB6-1EB28F7C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Přímý příkaz zálohy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D2FF96-A29C-4FF5-AF42-3C570E2CB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&gt; </a:t>
            </a:r>
            <a:r>
              <a:rPr lang="cs-CZ" b="1" dirty="0" err="1"/>
              <a:t>mysqldump</a:t>
            </a:r>
            <a:r>
              <a:rPr lang="cs-CZ" dirty="0"/>
              <a:t> –h 158.194.63.14 –u </a:t>
            </a:r>
            <a:r>
              <a:rPr lang="cs-CZ" dirty="0" err="1"/>
              <a:t>kubricky</a:t>
            </a:r>
            <a:r>
              <a:rPr lang="cs-CZ" dirty="0"/>
              <a:t> –p </a:t>
            </a:r>
            <a:r>
              <a:rPr lang="cs-CZ" dirty="0" err="1"/>
              <a:t>dbname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Parametry:</a:t>
            </a:r>
          </a:p>
          <a:p>
            <a:r>
              <a:rPr lang="cs-CZ" b="1" dirty="0"/>
              <a:t>h</a:t>
            </a:r>
            <a:r>
              <a:rPr lang="cs-CZ" dirty="0"/>
              <a:t> – adresa serveru </a:t>
            </a:r>
          </a:p>
          <a:p>
            <a:r>
              <a:rPr lang="cs-CZ" b="1" dirty="0"/>
              <a:t>u</a:t>
            </a:r>
            <a:r>
              <a:rPr lang="cs-CZ" dirty="0"/>
              <a:t> – přihlašovací jméno uživatele</a:t>
            </a:r>
          </a:p>
          <a:p>
            <a:r>
              <a:rPr lang="cs-CZ" b="1" dirty="0"/>
              <a:t>p</a:t>
            </a:r>
            <a:r>
              <a:rPr lang="cs-CZ" dirty="0"/>
              <a:t> – parametr hesla (nezadávejte, budete vyzvání k zadání v druhém kroku</a:t>
            </a:r>
          </a:p>
          <a:p>
            <a:r>
              <a:rPr lang="cs-CZ" b="1" dirty="0" err="1"/>
              <a:t>dbname</a:t>
            </a:r>
            <a:r>
              <a:rPr lang="cs-CZ" dirty="0"/>
              <a:t> – název databáze (např. </a:t>
            </a:r>
            <a:r>
              <a:rPr lang="cs-CZ" i="1" dirty="0" err="1"/>
              <a:t>kubricky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 stisknutí klávesy Enter budete vyzvání k zadání hesla. Po jeho zadání a Enter bude vypsán zdrojový kód zálohy.</a:t>
            </a:r>
          </a:p>
        </p:txBody>
      </p:sp>
    </p:spTree>
    <p:extLst>
      <p:ext uri="{BB962C8B-B14F-4D97-AF65-F5344CB8AC3E}">
        <p14:creationId xmlns:p14="http://schemas.microsoft.com/office/powerpoint/2010/main" val="2466731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4AA23-3A83-49A9-BC15-3CBE4244F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Uložení do souboru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1EF5E-2B16-4A5B-96F2-45DB9E8C4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Vypsání zálohy v příkazovém řádku nám asi moc nepomůže. Proveďme tedy zálohu do souboru: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err="1"/>
              <a:t>mysqldump</a:t>
            </a:r>
            <a:r>
              <a:rPr lang="cs-CZ" dirty="0"/>
              <a:t> –h 158.194.63.14 –u </a:t>
            </a:r>
            <a:r>
              <a:rPr lang="cs-CZ" dirty="0" err="1"/>
              <a:t>kubricky</a:t>
            </a:r>
            <a:r>
              <a:rPr lang="cs-CZ" dirty="0"/>
              <a:t> –p </a:t>
            </a:r>
            <a:r>
              <a:rPr lang="cs-CZ" dirty="0" err="1"/>
              <a:t>dbname</a:t>
            </a:r>
            <a:r>
              <a:rPr lang="cs-CZ" dirty="0"/>
              <a:t> </a:t>
            </a:r>
            <a:r>
              <a:rPr lang="cs-CZ" b="1" dirty="0"/>
              <a:t>&gt; </a:t>
            </a:r>
            <a:r>
              <a:rPr lang="cs-CZ" b="1" dirty="0" err="1"/>
              <a:t>test.sql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Příkaz byl tak pouze doplněn o část na konci:</a:t>
            </a:r>
          </a:p>
          <a:p>
            <a:pPr marL="0" indent="0">
              <a:buNone/>
            </a:pPr>
            <a:r>
              <a:rPr lang="cs-CZ" dirty="0"/>
              <a:t> &gt; </a:t>
            </a:r>
            <a:r>
              <a:rPr lang="cs-CZ" b="1" dirty="0" err="1"/>
              <a:t>cesta_k_souboru.sql</a:t>
            </a: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000" dirty="0"/>
              <a:t>(v ukázce se nám soubor se zálohou vytvoří přímo ve složce kde spouštíme program </a:t>
            </a:r>
            <a:r>
              <a:rPr lang="cs-CZ" sz="2000" dirty="0" err="1"/>
              <a:t>mysqldump</a:t>
            </a:r>
            <a:r>
              <a:rPr lang="cs-CZ" sz="2000" dirty="0"/>
              <a:t>, pokud budete chtít cestu k souboru upravit, např. do adresáře dokumentů, použijeme absolutní cestu, např. takto: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C:\Users\MyName\documents\test.sql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46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CEF71-41E9-4D63-97F8-98FAFC351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Doplnění rutin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0F12C8-DCCE-4B1E-8A64-B814FB5F6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V poslední ukázce si ukážeme jak do příkazu doplnit také požadavek na zálohu rutin – tj. procedur, funkcí. </a:t>
            </a:r>
          </a:p>
          <a:p>
            <a:pPr marL="0" indent="0">
              <a:buNone/>
            </a:pPr>
            <a:r>
              <a:rPr lang="cs-CZ" sz="2000" dirty="0" err="1"/>
              <a:t>Triggery</a:t>
            </a:r>
            <a:r>
              <a:rPr lang="cs-CZ" sz="2000" dirty="0"/>
              <a:t> a Pohledy jsou součástí zálohy automaticky.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b="1" dirty="0" err="1"/>
              <a:t>mysqldump</a:t>
            </a:r>
            <a:r>
              <a:rPr lang="cs-CZ" dirty="0"/>
              <a:t> –h 158.194.63.14 –u </a:t>
            </a:r>
            <a:r>
              <a:rPr lang="cs-CZ" dirty="0" err="1"/>
              <a:t>kubricky</a:t>
            </a:r>
            <a:r>
              <a:rPr lang="cs-CZ" dirty="0"/>
              <a:t> –p </a:t>
            </a:r>
            <a:r>
              <a:rPr lang="cs-CZ" b="1" dirty="0"/>
              <a:t>–R </a:t>
            </a:r>
            <a:r>
              <a:rPr lang="cs-CZ" dirty="0" err="1"/>
              <a:t>dbname</a:t>
            </a:r>
            <a:r>
              <a:rPr lang="cs-CZ" dirty="0"/>
              <a:t> &gt; </a:t>
            </a:r>
            <a:r>
              <a:rPr lang="cs-CZ" dirty="0" err="1"/>
              <a:t>test.sql</a:t>
            </a:r>
            <a:endParaRPr lang="cs-CZ" dirty="0"/>
          </a:p>
          <a:p>
            <a:r>
              <a:rPr lang="cs-CZ" dirty="0"/>
              <a:t>Stačí jen doplnit parametr </a:t>
            </a:r>
            <a:r>
              <a:rPr lang="cs-CZ" b="1" dirty="0"/>
              <a:t>-R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75516CA-676F-4938-B40A-8CC3C3121A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7144"/>
          <a:stretch/>
        </p:blipFill>
        <p:spPr>
          <a:xfrm>
            <a:off x="1157287" y="4926360"/>
            <a:ext cx="6829425" cy="155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48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EE526-0FD4-4236-992F-A93CDE24D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Obnova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AD414A-9B3F-4B80-8CC5-009014208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8287072" cy="397076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Soubor zálohy už máme. </a:t>
            </a:r>
            <a:r>
              <a:rPr lang="cs-CZ" sz="2000" b="1" dirty="0"/>
              <a:t>Nyní se můžeme pokusit databázi obnovit. 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b="1" dirty="0"/>
          </a:p>
          <a:p>
            <a:pPr>
              <a:lnSpc>
                <a:spcPct val="90000"/>
              </a:lnSpc>
            </a:pPr>
            <a:r>
              <a:rPr lang="cs-CZ" sz="2000" dirty="0"/>
              <a:t>Soubor zálohy (</a:t>
            </a:r>
            <a:r>
              <a:rPr lang="cs-CZ" sz="2000" dirty="0" err="1"/>
              <a:t>test.sql</a:t>
            </a:r>
            <a:r>
              <a:rPr lang="cs-CZ" sz="2000" dirty="0"/>
              <a:t>) jsme si vytvořili ve stejné složce /</a:t>
            </a:r>
            <a:r>
              <a:rPr lang="cs-CZ" sz="2000" b="1" dirty="0"/>
              <a:t>bin</a:t>
            </a:r>
            <a:r>
              <a:rPr lang="cs-CZ" sz="2000" dirty="0"/>
              <a:t>/. V této složce se nachází také druhý program pro příkazový řádek – </a:t>
            </a:r>
            <a:r>
              <a:rPr lang="cs-CZ" sz="2000" b="1" dirty="0"/>
              <a:t>mysql.exe</a:t>
            </a:r>
            <a:r>
              <a:rPr lang="cs-CZ" sz="2000" dirty="0"/>
              <a:t>. </a:t>
            </a:r>
            <a:r>
              <a:rPr lang="cs-CZ" sz="2000" u="sng" dirty="0"/>
              <a:t>Mysql.exe použijeme k provedení obnovy databáze</a:t>
            </a:r>
            <a:r>
              <a:rPr lang="cs-CZ" sz="2000" dirty="0"/>
              <a:t>. Příkaz vypadá následovně: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/>
              <a:t>&gt; </a:t>
            </a:r>
            <a:r>
              <a:rPr lang="cs-CZ" sz="2000" b="1" dirty="0" err="1"/>
              <a:t>mysql</a:t>
            </a:r>
            <a:r>
              <a:rPr lang="cs-CZ" sz="2000" dirty="0"/>
              <a:t> –h 158.194.63.14 –u </a:t>
            </a:r>
            <a:r>
              <a:rPr lang="cs-CZ" sz="2000" dirty="0" err="1"/>
              <a:t>kubricky</a:t>
            </a:r>
            <a:r>
              <a:rPr lang="cs-CZ" sz="2000" dirty="0"/>
              <a:t> –p -f </a:t>
            </a:r>
            <a:r>
              <a:rPr lang="cs-CZ" sz="2000" dirty="0" err="1"/>
              <a:t>kubricky</a:t>
            </a:r>
            <a:r>
              <a:rPr lang="cs-CZ" sz="2000" dirty="0"/>
              <a:t> &lt; </a:t>
            </a:r>
            <a:r>
              <a:rPr lang="cs-CZ" sz="2000" dirty="0" err="1"/>
              <a:t>test.sql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MYSQL.exe se připojí k </a:t>
            </a:r>
            <a:r>
              <a:rPr lang="cs-CZ" sz="2000" dirty="0" err="1"/>
              <a:t>db</a:t>
            </a:r>
            <a:r>
              <a:rPr lang="cs-CZ" sz="2000" dirty="0"/>
              <a:t> serveru a obnoví vybranou databázi ze souboru. Cesta k souboru může být opět i absolutní: </a:t>
            </a:r>
            <a:r>
              <a:rPr lang="cs-CZ" sz="2000" b="1" dirty="0"/>
              <a:t>c:\path\test.sql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Parametr –f </a:t>
            </a:r>
            <a:r>
              <a:rPr lang="cs-CZ" sz="2000" dirty="0"/>
              <a:t>nastavuje, že při výskytu chyby obnova neskončí, ale pokračuje dalším krokem obnovy.</a:t>
            </a:r>
          </a:p>
        </p:txBody>
      </p:sp>
      <p:pic>
        <p:nvPicPr>
          <p:cNvPr id="5" name="Obrázek 4" descr="Obsah obrázku text, podepsat, vektorová grafika&#10;&#10;Popis byl vytvořen automaticky">
            <a:extLst>
              <a:ext uri="{FF2B5EF4-FFF2-40B4-BE49-F238E27FC236}">
                <a16:creationId xmlns:a16="http://schemas.microsoft.com/office/drawing/2014/main" id="{566B52BE-2143-485B-8F17-063835F62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32672"/>
            <a:ext cx="2804120" cy="14020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719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C412C80-0543-47B7-8369-6B214F4CB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cs-CZ" dirty="0"/>
              <a:t>Pravidelné zálohy databáze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89F5726-D35D-469D-909E-54CEDC0B1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 závislosti na operačním systému, na kterém běží databázový server, bychom měli zajistit automatizované úlohy pravidelného zálohovaní databáze:</a:t>
            </a:r>
          </a:p>
          <a:p>
            <a:r>
              <a:rPr lang="cs-CZ" dirty="0"/>
              <a:t>Na Windows serveru toto řeší Automatické úlohy v </a:t>
            </a:r>
            <a:r>
              <a:rPr lang="cs-CZ" b="1" dirty="0"/>
              <a:t>Plánovači úloh</a:t>
            </a:r>
            <a:r>
              <a:rPr lang="cs-CZ" dirty="0"/>
              <a:t>.</a:t>
            </a:r>
          </a:p>
          <a:p>
            <a:r>
              <a:rPr lang="cs-CZ" dirty="0"/>
              <a:t>Na Linuxu nese plánovací nástroj označení </a:t>
            </a:r>
            <a:r>
              <a:rPr lang="cs-CZ" b="1" dirty="0"/>
              <a:t>CRON.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Příklad:</a:t>
            </a:r>
          </a:p>
          <a:p>
            <a:pPr marL="0" indent="0">
              <a:buNone/>
            </a:pPr>
            <a:r>
              <a:rPr lang="cs-CZ" b="1" dirty="0"/>
              <a:t>Denní záloha databázového serveru do souboru:</a:t>
            </a:r>
          </a:p>
          <a:p>
            <a:pPr marL="0" indent="0">
              <a:buNone/>
            </a:pPr>
            <a:r>
              <a:rPr lang="cs-CZ" dirty="0" err="1"/>
              <a:t>mysqldump</a:t>
            </a:r>
            <a:r>
              <a:rPr lang="cs-CZ" dirty="0"/>
              <a:t> -u </a:t>
            </a:r>
            <a:r>
              <a:rPr lang="cs-CZ" dirty="0" err="1"/>
              <a:t>root</a:t>
            </a:r>
            <a:r>
              <a:rPr lang="cs-CZ" dirty="0"/>
              <a:t> –p --</a:t>
            </a:r>
            <a:r>
              <a:rPr lang="cs-CZ" dirty="0" err="1"/>
              <a:t>all-databases</a:t>
            </a:r>
            <a:r>
              <a:rPr lang="cs-CZ" dirty="0"/>
              <a:t> &gt; </a:t>
            </a:r>
            <a:r>
              <a:rPr lang="cs-CZ" dirty="0" err="1"/>
              <a:t>all_databases.sql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7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DEB7B-B935-41EA-934B-143C043A5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Zálohování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8A776A-DABE-4F1B-878A-205A725B0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V této prezentaci si prakticky demonstrujeme základní způsoby provedení zálohy a obnovy databáze.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sz="2400" dirty="0"/>
              <a:t>Pomocí webových klientů (</a:t>
            </a:r>
            <a:r>
              <a:rPr lang="cs-CZ" sz="2400" dirty="0" err="1"/>
              <a:t>PHPMyAdmin</a:t>
            </a:r>
            <a:r>
              <a:rPr lang="cs-CZ" sz="2400" dirty="0"/>
              <a:t>, </a:t>
            </a:r>
            <a:r>
              <a:rPr lang="cs-CZ" sz="2400" dirty="0" err="1"/>
              <a:t>Adminer</a:t>
            </a:r>
            <a:r>
              <a:rPr lang="cs-CZ" sz="2400" dirty="0"/>
              <a:t>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sz="2400" dirty="0"/>
              <a:t>Pomocí nástroje WORKBENCH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cs-CZ" sz="2400" dirty="0"/>
              <a:t>Přímým použitím aplikace </a:t>
            </a:r>
            <a:r>
              <a:rPr lang="cs-CZ" sz="2400" b="1" dirty="0" err="1"/>
              <a:t>mysqldump</a:t>
            </a:r>
            <a:r>
              <a:rPr lang="cs-CZ" sz="2400" dirty="0"/>
              <a:t> v příkazovém řádku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131078EB-2775-4F59-93D3-DC3FC6CB5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803600"/>
            <a:ext cx="4038600" cy="24578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343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7331B15-5DDA-4079-8CE7-EEAAC55F8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Pomocí webových klientů</a:t>
            </a:r>
            <a:endParaRPr lang="en-US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787864EA-B6B2-49C4-BAAC-C8E731087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70564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59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F034F-BFF4-4626-9764-DAB73C3FA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 databáze v </a:t>
            </a:r>
            <a:r>
              <a:rPr lang="cs-CZ" dirty="0" err="1"/>
              <a:t>PHPMyAdmin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C31C0-70A5-4F27-B49A-61F078A61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Exportovat lze vybrané databáze, vybrané tabulky nebo vybraná data.</a:t>
            </a:r>
          </a:p>
          <a:p>
            <a:r>
              <a:rPr lang="cs-CZ" dirty="0"/>
              <a:t>Na záložce EXPORT si lze vybrat Způsob exportu a typ výstupního formátu (nejčastěji SQL, ale lze i CSV, JSON nebo PHP pole).</a:t>
            </a:r>
          </a:p>
          <a:p>
            <a:endParaRPr lang="cs-CZ" dirty="0"/>
          </a:p>
          <a:p>
            <a:r>
              <a:rPr lang="cs-CZ" dirty="0"/>
              <a:t>V případě potřeby lze Export dále nastavovat, např:</a:t>
            </a:r>
          </a:p>
          <a:p>
            <a:pPr lvl="1"/>
            <a:r>
              <a:rPr lang="cs-CZ" dirty="0"/>
              <a:t>Výstup do souboru nebo jako text</a:t>
            </a:r>
          </a:p>
          <a:p>
            <a:pPr lvl="1"/>
            <a:r>
              <a:rPr lang="cs-CZ" dirty="0"/>
              <a:t>Exportovat strukturu nebo jen data</a:t>
            </a:r>
          </a:p>
          <a:p>
            <a:pPr lvl="1"/>
            <a:r>
              <a:rPr lang="cs-CZ" dirty="0"/>
              <a:t>Exportovat včetně pohledů, procedur a </a:t>
            </a:r>
            <a:r>
              <a:rPr lang="cs-CZ" dirty="0" err="1"/>
              <a:t>triggerů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Vyzkoušejte na naší databázi na 158.194.63.14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57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F146F-92C5-4EED-A4AE-CA081DCBF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Import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7F3D0C-D0AE-4F9A-8769-60F7F33E3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800" dirty="0"/>
              <a:t>Import se provádí v tomto případě velmi jednoduše.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Pokud máte k dispozici textový výstup zálohy, stačí na </a:t>
            </a:r>
            <a:r>
              <a:rPr lang="cs-CZ" sz="1800" b="1" dirty="0"/>
              <a:t>záložce SQL </a:t>
            </a:r>
            <a:r>
              <a:rPr lang="cs-CZ" sz="1800" dirty="0"/>
              <a:t>vložit kód zálohy a akci provést. 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V případě dat zálohy v souboru vyberete záložku </a:t>
            </a:r>
            <a:r>
              <a:rPr lang="cs-CZ" sz="1800" b="1" dirty="0"/>
              <a:t>Import</a:t>
            </a:r>
            <a:r>
              <a:rPr lang="cs-CZ" sz="1800" dirty="0"/>
              <a:t> a nahrajete soubor zálohy.</a:t>
            </a:r>
          </a:p>
          <a:p>
            <a:pPr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r>
              <a:rPr lang="cs-CZ" sz="1800" dirty="0"/>
              <a:t>V možnostech Importu je zatrhávací volba </a:t>
            </a:r>
            <a:r>
              <a:rPr lang="cs-CZ" sz="1800" b="1" dirty="0"/>
              <a:t>Zapnout kontrolu cizích klíčů</a:t>
            </a:r>
            <a:r>
              <a:rPr lang="cs-CZ" sz="1800" dirty="0"/>
              <a:t>. Tu je někdy třeba vypnout, když importujete větší sadu dat a </a:t>
            </a:r>
            <a:r>
              <a:rPr lang="cs-CZ" sz="1800" dirty="0" err="1"/>
              <a:t>db</a:t>
            </a:r>
            <a:r>
              <a:rPr lang="cs-CZ" sz="1800" dirty="0"/>
              <a:t> server v daný moment nemá přístup k tabulkám či datům na které se nová data odkazují.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1B69F0-26D7-4F9C-87DF-1C1D24060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621289"/>
            <a:ext cx="4038600" cy="2822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5043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2F469-CF7A-406B-8FF3-0E6B307BC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WORKBENCH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0A56815-CBBD-4E60-A983-E0C3CA25A93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96394"/>
            <a:ext cx="4038600" cy="2271712"/>
          </a:xfrm>
        </p:spPr>
      </p:pic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D24E80A-923F-4B82-9281-36DA76C35D9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67776572"/>
              </p:ext>
            </p:extLst>
          </p:nvPr>
        </p:nvGraphicFramePr>
        <p:xfrm>
          <a:off x="4648200" y="1673352"/>
          <a:ext cx="4038600" cy="471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847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DB186D2-697B-4AFC-B68B-B6B6A9315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cs-CZ" dirty="0"/>
              <a:t>Export 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A8E922D-C4D6-4A9A-A344-A5437F02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cs-CZ" dirty="0"/>
              <a:t>Na záložce Server vybereme volbu </a:t>
            </a:r>
            <a:r>
              <a:rPr lang="cs-CZ" b="1" dirty="0"/>
              <a:t>Data Export.</a:t>
            </a:r>
          </a:p>
          <a:p>
            <a:endParaRPr lang="en-US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A47C2F9-C5F8-4AFF-A0B3-172527268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1974"/>
            <a:ext cx="9144000" cy="439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693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04FBA-4AF1-4E5E-9E07-23887F128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AB566-C067-41D0-8307-C50BBB961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exportu si opět můžete vybrat, které databáze chcete exportovat, dále můžete omezit výběr konkrétních tabulek, zdali chcete exportovat vše nebo jen strukturu či data; rovněž můžete ovlivnit, jestli do exportu budou zahrnuty procedury, pohledy či </a:t>
            </a:r>
            <a:r>
              <a:rPr lang="cs-CZ" dirty="0" err="1"/>
              <a:t>triggery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Můžete si také nastavit cestu k souboru, do kterého bude export proveden.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DD2FE1-4314-4301-9A16-CFF5B205A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4941168"/>
            <a:ext cx="493395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320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BB369-F08A-4DDE-8150-E4486080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mysqldump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FD9358D-6EF4-4C23-9C59-8D32318AC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Workbench</a:t>
            </a:r>
            <a:r>
              <a:rPr lang="cs-CZ" dirty="0"/>
              <a:t> při vytváření zálohy volá program s názvem </a:t>
            </a:r>
            <a:r>
              <a:rPr lang="cs-CZ" b="1" dirty="0" err="1"/>
              <a:t>mysqldump</a:t>
            </a:r>
            <a:r>
              <a:rPr lang="cs-CZ" dirty="0"/>
              <a:t>.</a:t>
            </a:r>
          </a:p>
          <a:p>
            <a:r>
              <a:rPr lang="cs-CZ" dirty="0" err="1"/>
              <a:t>Mysqldump</a:t>
            </a:r>
            <a:r>
              <a:rPr lang="cs-CZ" dirty="0"/>
              <a:t> se spouští z příkazového řádku a jeho obsluha je poměrně jednoduchá.</a:t>
            </a:r>
          </a:p>
          <a:p>
            <a:endParaRPr lang="cs-CZ" dirty="0"/>
          </a:p>
          <a:p>
            <a:r>
              <a:rPr lang="cs-CZ" dirty="0"/>
              <a:t>Pozor si musíme dát na jeho použití pokud máme různé verze databází – </a:t>
            </a:r>
            <a:r>
              <a:rPr lang="cs-CZ" b="1" dirty="0"/>
              <a:t>MYSQL</a:t>
            </a:r>
            <a:r>
              <a:rPr lang="cs-CZ" dirty="0"/>
              <a:t> vs </a:t>
            </a:r>
            <a:r>
              <a:rPr lang="cs-CZ" b="1" dirty="0" err="1"/>
              <a:t>MariaDb</a:t>
            </a:r>
            <a:r>
              <a:rPr lang="cs-CZ" dirty="0"/>
              <a:t> – </a:t>
            </a:r>
            <a:r>
              <a:rPr lang="cs-CZ" i="1" dirty="0"/>
              <a:t>což může vést i k problému provádění záloh z WORKBENCH pro databázi </a:t>
            </a:r>
            <a:r>
              <a:rPr lang="cs-CZ" i="1" dirty="0" err="1"/>
              <a:t>MariaDb</a:t>
            </a:r>
            <a:r>
              <a:rPr lang="cs-CZ" dirty="0"/>
              <a:t>.</a:t>
            </a:r>
          </a:p>
          <a:p>
            <a:r>
              <a:rPr lang="cs-CZ" dirty="0"/>
              <a:t>Pokud jste na tento problém narazili, pokusme se tedy na to jít jinak.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627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dnáška 1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Přednáška 1</Template>
  <TotalTime>4589</TotalTime>
  <Words>998</Words>
  <Application>Microsoft Office PowerPoint</Application>
  <PresentationFormat>Předvádění na obrazovce (4:3)</PresentationFormat>
  <Paragraphs>110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Arial Unicode MS</vt:lpstr>
      <vt:lpstr>Calibri</vt:lpstr>
      <vt:lpstr>Přednáška 1</vt:lpstr>
      <vt:lpstr>Přednáška</vt:lpstr>
      <vt:lpstr>Zálohování</vt:lpstr>
      <vt:lpstr>Pomocí webových klientů</vt:lpstr>
      <vt:lpstr>Export databáze v PHPMyAdmin</vt:lpstr>
      <vt:lpstr>Import</vt:lpstr>
      <vt:lpstr>WORKBENCH</vt:lpstr>
      <vt:lpstr>Export </vt:lpstr>
      <vt:lpstr>Možnosti</vt:lpstr>
      <vt:lpstr>mysqldump</vt:lpstr>
      <vt:lpstr>XAMPP</vt:lpstr>
      <vt:lpstr>Příkazový řádek</vt:lpstr>
      <vt:lpstr>Příkaz</vt:lpstr>
      <vt:lpstr>Přímý příkaz zálohy</vt:lpstr>
      <vt:lpstr>Uložení do souboru</vt:lpstr>
      <vt:lpstr>Doplnění rutin</vt:lpstr>
      <vt:lpstr>Obnova databáze</vt:lpstr>
      <vt:lpstr>Pravidelné zálohy databáze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</dc:title>
  <dc:creator>Jan Kubrický</dc:creator>
  <cp:lastModifiedBy>Jan Kubricky</cp:lastModifiedBy>
  <cp:revision>335</cp:revision>
  <dcterms:created xsi:type="dcterms:W3CDTF">2012-09-23T11:22:01Z</dcterms:created>
  <dcterms:modified xsi:type="dcterms:W3CDTF">2022-05-27T06:04:26Z</dcterms:modified>
</cp:coreProperties>
</file>