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2"/>
  </p:notes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311" r:id="rId11"/>
    <p:sldId id="304" r:id="rId12"/>
    <p:sldId id="292" r:id="rId13"/>
    <p:sldId id="305" r:id="rId14"/>
    <p:sldId id="290" r:id="rId15"/>
    <p:sldId id="291" r:id="rId16"/>
    <p:sldId id="293" r:id="rId17"/>
    <p:sldId id="307" r:id="rId18"/>
    <p:sldId id="306" r:id="rId19"/>
    <p:sldId id="308" r:id="rId20"/>
    <p:sldId id="294" r:id="rId21"/>
    <p:sldId id="295" r:id="rId22"/>
    <p:sldId id="296" r:id="rId23"/>
    <p:sldId id="297" r:id="rId24"/>
    <p:sldId id="309" r:id="rId25"/>
    <p:sldId id="298" r:id="rId26"/>
    <p:sldId id="313" r:id="rId27"/>
    <p:sldId id="299" r:id="rId28"/>
    <p:sldId id="312" r:id="rId29"/>
    <p:sldId id="300" r:id="rId30"/>
    <p:sldId id="301" r:id="rId31"/>
    <p:sldId id="310" r:id="rId32"/>
    <p:sldId id="302" r:id="rId33"/>
    <p:sldId id="303" r:id="rId34"/>
    <p:sldId id="314" r:id="rId35"/>
    <p:sldId id="315" r:id="rId36"/>
    <p:sldId id="316" r:id="rId37"/>
    <p:sldId id="317" r:id="rId38"/>
    <p:sldId id="318" r:id="rId39"/>
    <p:sldId id="319" r:id="rId40"/>
    <p:sldId id="281" r:id="rId4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259" autoAdjust="0"/>
  </p:normalViewPr>
  <p:slideViewPr>
    <p:cSldViewPr>
      <p:cViewPr varScale="1">
        <p:scale>
          <a:sx n="85" d="100"/>
          <a:sy n="85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image" Target="../media/image18.svg"/><Relationship Id="rId16" Type="http://schemas.openxmlformats.org/officeDocument/2006/relationships/image" Target="../media/image32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Relationship Id="rId14" Type="http://schemas.openxmlformats.org/officeDocument/2006/relationships/image" Target="../media/image3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image" Target="../media/image18.svg"/><Relationship Id="rId16" Type="http://schemas.openxmlformats.org/officeDocument/2006/relationships/image" Target="../media/image32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Relationship Id="rId14" Type="http://schemas.openxmlformats.org/officeDocument/2006/relationships/image" Target="../media/image3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8D893E-3AE5-40FD-9696-5E8A9FC506C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832B7C1-7500-4771-A179-79C608F686B3}">
      <dgm:prSet/>
      <dgm:spPr/>
      <dgm:t>
        <a:bodyPr/>
        <a:lstStyle/>
        <a:p>
          <a:r>
            <a:rPr lang="cs-CZ"/>
            <a:t>Vytvořte funkci, která porovná délku dvou vstupních řetězců a vrátí počet znaků delšího z nich.</a:t>
          </a:r>
          <a:endParaRPr lang="en-US"/>
        </a:p>
      </dgm:t>
    </dgm:pt>
    <dgm:pt modelId="{06DFA10B-9EAA-4BDB-BFDD-E8A3C1AC8D49}" type="parTrans" cxnId="{86F908A6-5B35-4FBA-A54C-7E3B72733152}">
      <dgm:prSet/>
      <dgm:spPr/>
      <dgm:t>
        <a:bodyPr/>
        <a:lstStyle/>
        <a:p>
          <a:endParaRPr lang="en-US"/>
        </a:p>
      </dgm:t>
    </dgm:pt>
    <dgm:pt modelId="{E0877F1E-B7B6-4FFD-B4C9-F3DF1DF0DF93}" type="sibTrans" cxnId="{86F908A6-5B35-4FBA-A54C-7E3B72733152}">
      <dgm:prSet/>
      <dgm:spPr/>
      <dgm:t>
        <a:bodyPr/>
        <a:lstStyle/>
        <a:p>
          <a:endParaRPr lang="en-US"/>
        </a:p>
      </dgm:t>
    </dgm:pt>
    <dgm:pt modelId="{85056133-1609-4DF3-B163-E5D45BD0E261}">
      <dgm:prSet/>
      <dgm:spPr/>
      <dgm:t>
        <a:bodyPr/>
        <a:lstStyle/>
        <a:p>
          <a:r>
            <a:rPr lang="cs-CZ"/>
            <a:t>Funkci pojmenujte </a:t>
          </a:r>
          <a:r>
            <a:rPr lang="cs-CZ" b="1"/>
            <a:t>compare_string.</a:t>
          </a:r>
          <a:endParaRPr lang="en-US"/>
        </a:p>
      </dgm:t>
    </dgm:pt>
    <dgm:pt modelId="{7BF64328-4D1D-43B9-ADC4-BFC15BFC0531}" type="parTrans" cxnId="{6DF89AB1-FDF5-406E-A28D-CC1A19E9609D}">
      <dgm:prSet/>
      <dgm:spPr/>
      <dgm:t>
        <a:bodyPr/>
        <a:lstStyle/>
        <a:p>
          <a:endParaRPr lang="en-US"/>
        </a:p>
      </dgm:t>
    </dgm:pt>
    <dgm:pt modelId="{14747D43-839D-4A1D-9686-707D2A34B1BF}" type="sibTrans" cxnId="{6DF89AB1-FDF5-406E-A28D-CC1A19E9609D}">
      <dgm:prSet/>
      <dgm:spPr/>
      <dgm:t>
        <a:bodyPr/>
        <a:lstStyle/>
        <a:p>
          <a:endParaRPr lang="en-US"/>
        </a:p>
      </dgm:t>
    </dgm:pt>
    <dgm:pt modelId="{00AF66F3-A986-4C54-85C5-3EF77AA69992}" type="pres">
      <dgm:prSet presAssocID="{908D893E-3AE5-40FD-9696-5E8A9FC506C6}" presName="root" presStyleCnt="0">
        <dgm:presLayoutVars>
          <dgm:dir/>
          <dgm:resizeHandles val="exact"/>
        </dgm:presLayoutVars>
      </dgm:prSet>
      <dgm:spPr/>
    </dgm:pt>
    <dgm:pt modelId="{A69A6159-2BCC-4C35-ABFF-8072B8B40FBA}" type="pres">
      <dgm:prSet presAssocID="{C832B7C1-7500-4771-A179-79C608F686B3}" presName="compNode" presStyleCnt="0"/>
      <dgm:spPr/>
    </dgm:pt>
    <dgm:pt modelId="{6301F51F-4F8C-4111-A9C2-18A9143BE863}" type="pres">
      <dgm:prSet presAssocID="{C832B7C1-7500-4771-A179-79C608F686B3}" presName="bgRect" presStyleLbl="bgShp" presStyleIdx="0" presStyleCnt="2"/>
      <dgm:spPr/>
    </dgm:pt>
    <dgm:pt modelId="{A03BE05C-4A5F-4BC2-91F1-DA9A13E772F1}" type="pres">
      <dgm:prSet presAssocID="{C832B7C1-7500-4771-A179-79C608F686B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6238E1CF-50BD-478B-94D0-C47ADE424380}" type="pres">
      <dgm:prSet presAssocID="{C832B7C1-7500-4771-A179-79C608F686B3}" presName="spaceRect" presStyleCnt="0"/>
      <dgm:spPr/>
    </dgm:pt>
    <dgm:pt modelId="{86043E9A-73C2-4113-A45D-72D9C6ABA7F8}" type="pres">
      <dgm:prSet presAssocID="{C832B7C1-7500-4771-A179-79C608F686B3}" presName="parTx" presStyleLbl="revTx" presStyleIdx="0" presStyleCnt="2">
        <dgm:presLayoutVars>
          <dgm:chMax val="0"/>
          <dgm:chPref val="0"/>
        </dgm:presLayoutVars>
      </dgm:prSet>
      <dgm:spPr/>
    </dgm:pt>
    <dgm:pt modelId="{CFFFF650-7566-4758-B8AC-D2F465C9CB60}" type="pres">
      <dgm:prSet presAssocID="{E0877F1E-B7B6-4FFD-B4C9-F3DF1DF0DF93}" presName="sibTrans" presStyleCnt="0"/>
      <dgm:spPr/>
    </dgm:pt>
    <dgm:pt modelId="{A9E579AC-DB1B-4E16-8F60-D8B63E6CEC9B}" type="pres">
      <dgm:prSet presAssocID="{85056133-1609-4DF3-B163-E5D45BD0E261}" presName="compNode" presStyleCnt="0"/>
      <dgm:spPr/>
    </dgm:pt>
    <dgm:pt modelId="{94DA268E-DA50-4E2B-869C-9CE4FAFA5C05}" type="pres">
      <dgm:prSet presAssocID="{85056133-1609-4DF3-B163-E5D45BD0E261}" presName="bgRect" presStyleLbl="bgShp" presStyleIdx="1" presStyleCnt="2"/>
      <dgm:spPr/>
    </dgm:pt>
    <dgm:pt modelId="{F48D575C-8891-492A-BD76-D2CF81478BCC}" type="pres">
      <dgm:prSet presAssocID="{85056133-1609-4DF3-B163-E5D45BD0E26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le"/>
        </a:ext>
      </dgm:extLst>
    </dgm:pt>
    <dgm:pt modelId="{A1ADB9F2-4C81-40AD-9EE9-0DC3B64863DE}" type="pres">
      <dgm:prSet presAssocID="{85056133-1609-4DF3-B163-E5D45BD0E261}" presName="spaceRect" presStyleCnt="0"/>
      <dgm:spPr/>
    </dgm:pt>
    <dgm:pt modelId="{8CC5572C-8CFC-4DF3-ABDD-11A291DC1613}" type="pres">
      <dgm:prSet presAssocID="{85056133-1609-4DF3-B163-E5D45BD0E26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5994A3F-E506-4964-9D4A-0C15E5F045AC}" type="presOf" srcId="{C832B7C1-7500-4771-A179-79C608F686B3}" destId="{86043E9A-73C2-4113-A45D-72D9C6ABA7F8}" srcOrd="0" destOrd="0" presId="urn:microsoft.com/office/officeart/2018/2/layout/IconVerticalSolidList"/>
    <dgm:cxn modelId="{86F908A6-5B35-4FBA-A54C-7E3B72733152}" srcId="{908D893E-3AE5-40FD-9696-5E8A9FC506C6}" destId="{C832B7C1-7500-4771-A179-79C608F686B3}" srcOrd="0" destOrd="0" parTransId="{06DFA10B-9EAA-4BDB-BFDD-E8A3C1AC8D49}" sibTransId="{E0877F1E-B7B6-4FFD-B4C9-F3DF1DF0DF93}"/>
    <dgm:cxn modelId="{6DF89AB1-FDF5-406E-A28D-CC1A19E9609D}" srcId="{908D893E-3AE5-40FD-9696-5E8A9FC506C6}" destId="{85056133-1609-4DF3-B163-E5D45BD0E261}" srcOrd="1" destOrd="0" parTransId="{7BF64328-4D1D-43B9-ADC4-BFC15BFC0531}" sibTransId="{14747D43-839D-4A1D-9686-707D2A34B1BF}"/>
    <dgm:cxn modelId="{AA4CA4B2-5626-460F-8798-7C23C5F513EC}" type="presOf" srcId="{908D893E-3AE5-40FD-9696-5E8A9FC506C6}" destId="{00AF66F3-A986-4C54-85C5-3EF77AA69992}" srcOrd="0" destOrd="0" presId="urn:microsoft.com/office/officeart/2018/2/layout/IconVerticalSolidList"/>
    <dgm:cxn modelId="{8A13B7CA-D9F8-4F63-A8B1-C4A833DCBBEE}" type="presOf" srcId="{85056133-1609-4DF3-B163-E5D45BD0E261}" destId="{8CC5572C-8CFC-4DF3-ABDD-11A291DC1613}" srcOrd="0" destOrd="0" presId="urn:microsoft.com/office/officeart/2018/2/layout/IconVerticalSolidList"/>
    <dgm:cxn modelId="{D184F030-95B7-4449-AC60-6BA98517C721}" type="presParOf" srcId="{00AF66F3-A986-4C54-85C5-3EF77AA69992}" destId="{A69A6159-2BCC-4C35-ABFF-8072B8B40FBA}" srcOrd="0" destOrd="0" presId="urn:microsoft.com/office/officeart/2018/2/layout/IconVerticalSolidList"/>
    <dgm:cxn modelId="{72DE15D2-3CEE-4B90-900F-25552096483B}" type="presParOf" srcId="{A69A6159-2BCC-4C35-ABFF-8072B8B40FBA}" destId="{6301F51F-4F8C-4111-A9C2-18A9143BE863}" srcOrd="0" destOrd="0" presId="urn:microsoft.com/office/officeart/2018/2/layout/IconVerticalSolidList"/>
    <dgm:cxn modelId="{91A3EE12-8115-4257-8ADF-2E12138008C9}" type="presParOf" srcId="{A69A6159-2BCC-4C35-ABFF-8072B8B40FBA}" destId="{A03BE05C-4A5F-4BC2-91F1-DA9A13E772F1}" srcOrd="1" destOrd="0" presId="urn:microsoft.com/office/officeart/2018/2/layout/IconVerticalSolidList"/>
    <dgm:cxn modelId="{3CCEFC80-7B64-4C0F-B928-DEAE0F404F99}" type="presParOf" srcId="{A69A6159-2BCC-4C35-ABFF-8072B8B40FBA}" destId="{6238E1CF-50BD-478B-94D0-C47ADE424380}" srcOrd="2" destOrd="0" presId="urn:microsoft.com/office/officeart/2018/2/layout/IconVerticalSolidList"/>
    <dgm:cxn modelId="{54C1753C-4E1F-4B05-82FB-01002C0D6ED7}" type="presParOf" srcId="{A69A6159-2BCC-4C35-ABFF-8072B8B40FBA}" destId="{86043E9A-73C2-4113-A45D-72D9C6ABA7F8}" srcOrd="3" destOrd="0" presId="urn:microsoft.com/office/officeart/2018/2/layout/IconVerticalSolidList"/>
    <dgm:cxn modelId="{0D894E48-59A7-429D-9858-A2FCD362A2E8}" type="presParOf" srcId="{00AF66F3-A986-4C54-85C5-3EF77AA69992}" destId="{CFFFF650-7566-4758-B8AC-D2F465C9CB60}" srcOrd="1" destOrd="0" presId="urn:microsoft.com/office/officeart/2018/2/layout/IconVerticalSolidList"/>
    <dgm:cxn modelId="{7CC204B6-4E26-4640-AD98-697F11AB774F}" type="presParOf" srcId="{00AF66F3-A986-4C54-85C5-3EF77AA69992}" destId="{A9E579AC-DB1B-4E16-8F60-D8B63E6CEC9B}" srcOrd="2" destOrd="0" presId="urn:microsoft.com/office/officeart/2018/2/layout/IconVerticalSolidList"/>
    <dgm:cxn modelId="{304C8B03-081A-4EEE-8DCE-90A65BE918A0}" type="presParOf" srcId="{A9E579AC-DB1B-4E16-8F60-D8B63E6CEC9B}" destId="{94DA268E-DA50-4E2B-869C-9CE4FAFA5C05}" srcOrd="0" destOrd="0" presId="urn:microsoft.com/office/officeart/2018/2/layout/IconVerticalSolidList"/>
    <dgm:cxn modelId="{92B6E2CC-D9CD-4424-8813-23EAECE901B2}" type="presParOf" srcId="{A9E579AC-DB1B-4E16-8F60-D8B63E6CEC9B}" destId="{F48D575C-8891-492A-BD76-D2CF81478BCC}" srcOrd="1" destOrd="0" presId="urn:microsoft.com/office/officeart/2018/2/layout/IconVerticalSolidList"/>
    <dgm:cxn modelId="{65125B74-BAC4-43D2-A98D-193F2F27A460}" type="presParOf" srcId="{A9E579AC-DB1B-4E16-8F60-D8B63E6CEC9B}" destId="{A1ADB9F2-4C81-40AD-9EE9-0DC3B64863DE}" srcOrd="2" destOrd="0" presId="urn:microsoft.com/office/officeart/2018/2/layout/IconVerticalSolidList"/>
    <dgm:cxn modelId="{D196DE72-F4C0-444D-8BBA-7B7F67FC3A23}" type="presParOf" srcId="{A9E579AC-DB1B-4E16-8F60-D8B63E6CEC9B}" destId="{8CC5572C-8CFC-4DF3-ABDD-11A291DC16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B272A-DA8A-4204-BED3-A806F82B021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3300679-135D-4D90-94EB-9095EC0BC299}">
      <dgm:prSet/>
      <dgm:spPr/>
      <dgm:t>
        <a:bodyPr/>
        <a:lstStyle/>
        <a:p>
          <a:r>
            <a:rPr lang="cs-CZ"/>
            <a:t>Co jsou UP</a:t>
          </a:r>
          <a:endParaRPr lang="en-US"/>
        </a:p>
      </dgm:t>
    </dgm:pt>
    <dgm:pt modelId="{A2DA3C30-F243-4358-9C1E-A03972B1DD05}" type="parTrans" cxnId="{1A9E7700-A58E-4404-A850-78E419106AD4}">
      <dgm:prSet/>
      <dgm:spPr/>
      <dgm:t>
        <a:bodyPr/>
        <a:lstStyle/>
        <a:p>
          <a:endParaRPr lang="en-US"/>
        </a:p>
      </dgm:t>
    </dgm:pt>
    <dgm:pt modelId="{71830194-2D9E-47DA-80A7-482671659779}" type="sibTrans" cxnId="{1A9E7700-A58E-4404-A850-78E419106AD4}">
      <dgm:prSet/>
      <dgm:spPr/>
      <dgm:t>
        <a:bodyPr/>
        <a:lstStyle/>
        <a:p>
          <a:endParaRPr lang="en-US"/>
        </a:p>
      </dgm:t>
    </dgm:pt>
    <dgm:pt modelId="{29BAD789-E084-479A-80B0-454086E2DD85}">
      <dgm:prSet/>
      <dgm:spPr/>
      <dgm:t>
        <a:bodyPr/>
        <a:lstStyle/>
        <a:p>
          <a:r>
            <a:rPr lang="cs-CZ"/>
            <a:t>Hlavní rozdíly mezi procedurami a funkcemi</a:t>
          </a:r>
          <a:endParaRPr lang="en-US"/>
        </a:p>
      </dgm:t>
    </dgm:pt>
    <dgm:pt modelId="{588A9532-568D-497C-B45D-68CC272A8A1A}" type="parTrans" cxnId="{6D422938-1832-4470-95D8-D836077CC47F}">
      <dgm:prSet/>
      <dgm:spPr/>
      <dgm:t>
        <a:bodyPr/>
        <a:lstStyle/>
        <a:p>
          <a:endParaRPr lang="en-US"/>
        </a:p>
      </dgm:t>
    </dgm:pt>
    <dgm:pt modelId="{8E433A05-F6CD-4CE8-80B0-1973D9D9B77A}" type="sibTrans" cxnId="{6D422938-1832-4470-95D8-D836077CC47F}">
      <dgm:prSet/>
      <dgm:spPr/>
      <dgm:t>
        <a:bodyPr/>
        <a:lstStyle/>
        <a:p>
          <a:endParaRPr lang="en-US"/>
        </a:p>
      </dgm:t>
    </dgm:pt>
    <dgm:pt modelId="{620EEC98-094A-440E-8715-35F39565CADF}">
      <dgm:prSet/>
      <dgm:spPr/>
      <dgm:t>
        <a:bodyPr/>
        <a:lstStyle/>
        <a:p>
          <a:r>
            <a:rPr lang="cs-CZ"/>
            <a:t>Pravidla syntaxe</a:t>
          </a:r>
          <a:endParaRPr lang="en-US"/>
        </a:p>
      </dgm:t>
    </dgm:pt>
    <dgm:pt modelId="{54659C0C-9E5B-4FD3-A09A-AA8189FE499B}" type="parTrans" cxnId="{D85AE11C-B552-43E6-A84B-0987C9F5F73A}">
      <dgm:prSet/>
      <dgm:spPr/>
      <dgm:t>
        <a:bodyPr/>
        <a:lstStyle/>
        <a:p>
          <a:endParaRPr lang="en-US"/>
        </a:p>
      </dgm:t>
    </dgm:pt>
    <dgm:pt modelId="{42DDF0AC-00E8-4203-BAFF-01D02FB39603}" type="sibTrans" cxnId="{D85AE11C-B552-43E6-A84B-0987C9F5F73A}">
      <dgm:prSet/>
      <dgm:spPr/>
      <dgm:t>
        <a:bodyPr/>
        <a:lstStyle/>
        <a:p>
          <a:endParaRPr lang="en-US"/>
        </a:p>
      </dgm:t>
    </dgm:pt>
    <dgm:pt modelId="{34F612B8-C712-4626-958E-5687D42052B5}">
      <dgm:prSet/>
      <dgm:spPr/>
      <dgm:t>
        <a:bodyPr/>
        <a:lstStyle/>
        <a:p>
          <a:r>
            <a:rPr lang="cs-CZ"/>
            <a:t>Volání UP</a:t>
          </a:r>
          <a:endParaRPr lang="en-US"/>
        </a:p>
      </dgm:t>
    </dgm:pt>
    <dgm:pt modelId="{41B04CB5-3C25-43ED-8BBA-E5828A1C6137}" type="parTrans" cxnId="{6C0C963E-AB05-4633-82BC-56293688B225}">
      <dgm:prSet/>
      <dgm:spPr/>
      <dgm:t>
        <a:bodyPr/>
        <a:lstStyle/>
        <a:p>
          <a:endParaRPr lang="en-US"/>
        </a:p>
      </dgm:t>
    </dgm:pt>
    <dgm:pt modelId="{4BF73D17-8B8B-454E-AF29-839745E46227}" type="sibTrans" cxnId="{6C0C963E-AB05-4633-82BC-56293688B225}">
      <dgm:prSet/>
      <dgm:spPr/>
      <dgm:t>
        <a:bodyPr/>
        <a:lstStyle/>
        <a:p>
          <a:endParaRPr lang="en-US"/>
        </a:p>
      </dgm:t>
    </dgm:pt>
    <dgm:pt modelId="{C1F2DFB2-8BA4-4083-9670-5F63C5513FE3}">
      <dgm:prSet/>
      <dgm:spPr/>
      <dgm:t>
        <a:bodyPr/>
        <a:lstStyle/>
        <a:p>
          <a:r>
            <a:rPr lang="cs-CZ"/>
            <a:t>Parametry a návratové hodnoty</a:t>
          </a:r>
          <a:endParaRPr lang="en-US"/>
        </a:p>
      </dgm:t>
    </dgm:pt>
    <dgm:pt modelId="{C2639943-CA92-4D86-BCD8-5C28670B8F5E}" type="parTrans" cxnId="{E9B87E93-3D0D-45BE-9001-BFA614B68EDC}">
      <dgm:prSet/>
      <dgm:spPr/>
      <dgm:t>
        <a:bodyPr/>
        <a:lstStyle/>
        <a:p>
          <a:endParaRPr lang="en-US"/>
        </a:p>
      </dgm:t>
    </dgm:pt>
    <dgm:pt modelId="{7C04C58A-6CEF-45F4-BD3B-8CB11B1AE4D4}" type="sibTrans" cxnId="{E9B87E93-3D0D-45BE-9001-BFA614B68EDC}">
      <dgm:prSet/>
      <dgm:spPr/>
      <dgm:t>
        <a:bodyPr/>
        <a:lstStyle/>
        <a:p>
          <a:endParaRPr lang="en-US"/>
        </a:p>
      </dgm:t>
    </dgm:pt>
    <dgm:pt modelId="{83BBB0E0-A909-4214-BB6F-F3A68D491D44}">
      <dgm:prSet/>
      <dgm:spPr/>
      <dgm:t>
        <a:bodyPr/>
        <a:lstStyle/>
        <a:p>
          <a:r>
            <a:rPr lang="cs-CZ"/>
            <a:t>Typy proměnných</a:t>
          </a:r>
          <a:endParaRPr lang="en-US"/>
        </a:p>
      </dgm:t>
    </dgm:pt>
    <dgm:pt modelId="{1E80B463-DE5F-4E1F-B36D-2E5417308A8F}" type="parTrans" cxnId="{3727BD2C-3906-4FCC-8DEB-C306F9A069DD}">
      <dgm:prSet/>
      <dgm:spPr/>
      <dgm:t>
        <a:bodyPr/>
        <a:lstStyle/>
        <a:p>
          <a:endParaRPr lang="en-US"/>
        </a:p>
      </dgm:t>
    </dgm:pt>
    <dgm:pt modelId="{298CB1E7-65A9-488A-8D23-FDDF1802890A}" type="sibTrans" cxnId="{3727BD2C-3906-4FCC-8DEB-C306F9A069DD}">
      <dgm:prSet/>
      <dgm:spPr/>
      <dgm:t>
        <a:bodyPr/>
        <a:lstStyle/>
        <a:p>
          <a:endParaRPr lang="en-US"/>
        </a:p>
      </dgm:t>
    </dgm:pt>
    <dgm:pt modelId="{30D1B459-4B1F-47BD-93E6-E481AB118E50}">
      <dgm:prSet/>
      <dgm:spPr/>
      <dgm:t>
        <a:bodyPr/>
        <a:lstStyle/>
        <a:p>
          <a:r>
            <a:rPr lang="cs-CZ"/>
            <a:t>Programové konstrukce (Větvení, Cykly)</a:t>
          </a:r>
          <a:endParaRPr lang="en-US"/>
        </a:p>
      </dgm:t>
    </dgm:pt>
    <dgm:pt modelId="{332A3633-440E-4B4C-BE53-6DC8204C0AD5}" type="parTrans" cxnId="{C6653432-4749-4794-859F-EF398497A315}">
      <dgm:prSet/>
      <dgm:spPr/>
      <dgm:t>
        <a:bodyPr/>
        <a:lstStyle/>
        <a:p>
          <a:endParaRPr lang="en-US"/>
        </a:p>
      </dgm:t>
    </dgm:pt>
    <dgm:pt modelId="{422E8F52-2074-4FF6-83FA-62BCD7FE2A52}" type="sibTrans" cxnId="{C6653432-4749-4794-859F-EF398497A315}">
      <dgm:prSet/>
      <dgm:spPr/>
      <dgm:t>
        <a:bodyPr/>
        <a:lstStyle/>
        <a:p>
          <a:endParaRPr lang="en-US"/>
        </a:p>
      </dgm:t>
    </dgm:pt>
    <dgm:pt modelId="{62AE9CA5-8604-4742-9451-EB0209C124FC}">
      <dgm:prSet/>
      <dgm:spPr/>
      <dgm:t>
        <a:bodyPr/>
        <a:lstStyle/>
        <a:p>
          <a:r>
            <a:rPr lang="cs-CZ"/>
            <a:t>Zpracování chyb</a:t>
          </a:r>
          <a:endParaRPr lang="en-US"/>
        </a:p>
      </dgm:t>
    </dgm:pt>
    <dgm:pt modelId="{4DC47216-ACEE-4926-BE6A-2456CF2941A5}" type="parTrans" cxnId="{87EB1FB1-EE77-4C6D-B214-CD078F0C0ACD}">
      <dgm:prSet/>
      <dgm:spPr/>
      <dgm:t>
        <a:bodyPr/>
        <a:lstStyle/>
        <a:p>
          <a:endParaRPr lang="en-US"/>
        </a:p>
      </dgm:t>
    </dgm:pt>
    <dgm:pt modelId="{8CCEE983-002C-4299-BC03-16A0B6594211}" type="sibTrans" cxnId="{87EB1FB1-EE77-4C6D-B214-CD078F0C0ACD}">
      <dgm:prSet/>
      <dgm:spPr/>
      <dgm:t>
        <a:bodyPr/>
        <a:lstStyle/>
        <a:p>
          <a:endParaRPr lang="en-US"/>
        </a:p>
      </dgm:t>
    </dgm:pt>
    <dgm:pt modelId="{9ADBE2DE-0178-40B8-BC7D-947C2448AC7E}" type="pres">
      <dgm:prSet presAssocID="{DFEB272A-DA8A-4204-BED3-A806F82B0216}" presName="root" presStyleCnt="0">
        <dgm:presLayoutVars>
          <dgm:dir/>
          <dgm:resizeHandles val="exact"/>
        </dgm:presLayoutVars>
      </dgm:prSet>
      <dgm:spPr/>
    </dgm:pt>
    <dgm:pt modelId="{29DD8555-1658-48E3-A941-EB2DFE200FEF}" type="pres">
      <dgm:prSet presAssocID="{63300679-135D-4D90-94EB-9095EC0BC299}" presName="compNode" presStyleCnt="0"/>
      <dgm:spPr/>
    </dgm:pt>
    <dgm:pt modelId="{DC1FD5FB-FD70-43A0-9FFE-52A98BC87FA7}" type="pres">
      <dgm:prSet presAssocID="{63300679-135D-4D90-94EB-9095EC0BC299}" presName="bgRect" presStyleLbl="bgShp" presStyleIdx="0" presStyleCnt="8"/>
      <dgm:spPr/>
    </dgm:pt>
    <dgm:pt modelId="{5DF21A5B-13E2-4D8E-B8BE-B759125B96DD}" type="pres">
      <dgm:prSet presAssocID="{63300679-135D-4D90-94EB-9095EC0BC299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49955490-1A92-4361-B58E-0A35E75910BA}" type="pres">
      <dgm:prSet presAssocID="{63300679-135D-4D90-94EB-9095EC0BC299}" presName="spaceRect" presStyleCnt="0"/>
      <dgm:spPr/>
    </dgm:pt>
    <dgm:pt modelId="{B2EA3E99-7B89-42BB-A5D3-DBAA982ED902}" type="pres">
      <dgm:prSet presAssocID="{63300679-135D-4D90-94EB-9095EC0BC299}" presName="parTx" presStyleLbl="revTx" presStyleIdx="0" presStyleCnt="8">
        <dgm:presLayoutVars>
          <dgm:chMax val="0"/>
          <dgm:chPref val="0"/>
        </dgm:presLayoutVars>
      </dgm:prSet>
      <dgm:spPr/>
    </dgm:pt>
    <dgm:pt modelId="{8B952582-854F-4959-9AB3-ABCA434BE6E5}" type="pres">
      <dgm:prSet presAssocID="{71830194-2D9E-47DA-80A7-482671659779}" presName="sibTrans" presStyleCnt="0"/>
      <dgm:spPr/>
    </dgm:pt>
    <dgm:pt modelId="{DD06AA59-D0C6-4D01-A526-37D57FEF6529}" type="pres">
      <dgm:prSet presAssocID="{29BAD789-E084-479A-80B0-454086E2DD85}" presName="compNode" presStyleCnt="0"/>
      <dgm:spPr/>
    </dgm:pt>
    <dgm:pt modelId="{F516473A-33F3-4AA4-9807-63B2A851014A}" type="pres">
      <dgm:prSet presAssocID="{29BAD789-E084-479A-80B0-454086E2DD85}" presName="bgRect" presStyleLbl="bgShp" presStyleIdx="1" presStyleCnt="8"/>
      <dgm:spPr/>
    </dgm:pt>
    <dgm:pt modelId="{43419B21-FFED-4FFC-B2F9-2794F10AB16B}" type="pres">
      <dgm:prSet presAssocID="{29BAD789-E084-479A-80B0-454086E2DD85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55CAD264-788C-4F90-8B66-AF51C6AC76FC}" type="pres">
      <dgm:prSet presAssocID="{29BAD789-E084-479A-80B0-454086E2DD85}" presName="spaceRect" presStyleCnt="0"/>
      <dgm:spPr/>
    </dgm:pt>
    <dgm:pt modelId="{A9B5BBC2-FAA5-4A0F-8E78-733F153854AF}" type="pres">
      <dgm:prSet presAssocID="{29BAD789-E084-479A-80B0-454086E2DD85}" presName="parTx" presStyleLbl="revTx" presStyleIdx="1" presStyleCnt="8">
        <dgm:presLayoutVars>
          <dgm:chMax val="0"/>
          <dgm:chPref val="0"/>
        </dgm:presLayoutVars>
      </dgm:prSet>
      <dgm:spPr/>
    </dgm:pt>
    <dgm:pt modelId="{160B50B7-DC11-461C-9E34-790B9DD7B2D3}" type="pres">
      <dgm:prSet presAssocID="{8E433A05-F6CD-4CE8-80B0-1973D9D9B77A}" presName="sibTrans" presStyleCnt="0"/>
      <dgm:spPr/>
    </dgm:pt>
    <dgm:pt modelId="{588393C9-677E-4A41-B10B-56E546747909}" type="pres">
      <dgm:prSet presAssocID="{620EEC98-094A-440E-8715-35F39565CADF}" presName="compNode" presStyleCnt="0"/>
      <dgm:spPr/>
    </dgm:pt>
    <dgm:pt modelId="{86A8136F-D47F-4767-B404-0400B0C0AB1C}" type="pres">
      <dgm:prSet presAssocID="{620EEC98-094A-440E-8715-35F39565CADF}" presName="bgRect" presStyleLbl="bgShp" presStyleIdx="2" presStyleCnt="8"/>
      <dgm:spPr/>
    </dgm:pt>
    <dgm:pt modelId="{DD25910A-A37C-47AA-BEF2-C042AD0D7140}" type="pres">
      <dgm:prSet presAssocID="{620EEC98-094A-440E-8715-35F39565CADF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ům"/>
        </a:ext>
      </dgm:extLst>
    </dgm:pt>
    <dgm:pt modelId="{B97436D0-2EEB-461B-840E-2D20101BA1E3}" type="pres">
      <dgm:prSet presAssocID="{620EEC98-094A-440E-8715-35F39565CADF}" presName="spaceRect" presStyleCnt="0"/>
      <dgm:spPr/>
    </dgm:pt>
    <dgm:pt modelId="{399EA1C2-5DA9-48A3-86C9-FC37F130EE99}" type="pres">
      <dgm:prSet presAssocID="{620EEC98-094A-440E-8715-35F39565CADF}" presName="parTx" presStyleLbl="revTx" presStyleIdx="2" presStyleCnt="8">
        <dgm:presLayoutVars>
          <dgm:chMax val="0"/>
          <dgm:chPref val="0"/>
        </dgm:presLayoutVars>
      </dgm:prSet>
      <dgm:spPr/>
    </dgm:pt>
    <dgm:pt modelId="{96BF3F41-B48D-4DBB-9FCB-61828B12E0FC}" type="pres">
      <dgm:prSet presAssocID="{42DDF0AC-00E8-4203-BAFF-01D02FB39603}" presName="sibTrans" presStyleCnt="0"/>
      <dgm:spPr/>
    </dgm:pt>
    <dgm:pt modelId="{94FB1E65-5F49-4B11-AC55-B59274DAA892}" type="pres">
      <dgm:prSet presAssocID="{34F612B8-C712-4626-958E-5687D42052B5}" presName="compNode" presStyleCnt="0"/>
      <dgm:spPr/>
    </dgm:pt>
    <dgm:pt modelId="{B67AEFDB-D4DE-4D0C-A2AA-A3639C98844F}" type="pres">
      <dgm:prSet presAssocID="{34F612B8-C712-4626-958E-5687D42052B5}" presName="bgRect" presStyleLbl="bgShp" presStyleIdx="3" presStyleCnt="8"/>
      <dgm:spPr/>
    </dgm:pt>
    <dgm:pt modelId="{9E1075CA-F417-4EF9-B655-99969833FDF5}" type="pres">
      <dgm:prSet presAssocID="{34F612B8-C712-4626-958E-5687D42052B5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E8A1A29F-F783-45A8-92C0-4B471EF70B7E}" type="pres">
      <dgm:prSet presAssocID="{34F612B8-C712-4626-958E-5687D42052B5}" presName="spaceRect" presStyleCnt="0"/>
      <dgm:spPr/>
    </dgm:pt>
    <dgm:pt modelId="{C4312608-24F8-492E-942E-3F69A7408890}" type="pres">
      <dgm:prSet presAssocID="{34F612B8-C712-4626-958E-5687D42052B5}" presName="parTx" presStyleLbl="revTx" presStyleIdx="3" presStyleCnt="8">
        <dgm:presLayoutVars>
          <dgm:chMax val="0"/>
          <dgm:chPref val="0"/>
        </dgm:presLayoutVars>
      </dgm:prSet>
      <dgm:spPr/>
    </dgm:pt>
    <dgm:pt modelId="{3544B16A-9F8F-4C50-B52F-59369504BAFC}" type="pres">
      <dgm:prSet presAssocID="{4BF73D17-8B8B-454E-AF29-839745E46227}" presName="sibTrans" presStyleCnt="0"/>
      <dgm:spPr/>
    </dgm:pt>
    <dgm:pt modelId="{ABDD2300-98BB-461C-9534-37F8EB6A2AA7}" type="pres">
      <dgm:prSet presAssocID="{C1F2DFB2-8BA4-4083-9670-5F63C5513FE3}" presName="compNode" presStyleCnt="0"/>
      <dgm:spPr/>
    </dgm:pt>
    <dgm:pt modelId="{BE2B9BB2-4092-4A72-B9AC-708B548A2CCB}" type="pres">
      <dgm:prSet presAssocID="{C1F2DFB2-8BA4-4083-9670-5F63C5513FE3}" presName="bgRect" presStyleLbl="bgShp" presStyleIdx="4" presStyleCnt="8"/>
      <dgm:spPr/>
    </dgm:pt>
    <dgm:pt modelId="{7B5CEDF7-81B6-437E-9C99-4FFA3521E3A0}" type="pres">
      <dgm:prSet presAssocID="{C1F2DFB2-8BA4-4083-9670-5F63C5513FE3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fa do černého"/>
        </a:ext>
      </dgm:extLst>
    </dgm:pt>
    <dgm:pt modelId="{93B897DA-3853-45D5-ACC0-D163D49621ED}" type="pres">
      <dgm:prSet presAssocID="{C1F2DFB2-8BA4-4083-9670-5F63C5513FE3}" presName="spaceRect" presStyleCnt="0"/>
      <dgm:spPr/>
    </dgm:pt>
    <dgm:pt modelId="{A43FE546-17B0-4DC0-9DB9-2791699CF4B9}" type="pres">
      <dgm:prSet presAssocID="{C1F2DFB2-8BA4-4083-9670-5F63C5513FE3}" presName="parTx" presStyleLbl="revTx" presStyleIdx="4" presStyleCnt="8">
        <dgm:presLayoutVars>
          <dgm:chMax val="0"/>
          <dgm:chPref val="0"/>
        </dgm:presLayoutVars>
      </dgm:prSet>
      <dgm:spPr/>
    </dgm:pt>
    <dgm:pt modelId="{C268A0D0-E0D3-46B9-9D58-5044FDD21A4E}" type="pres">
      <dgm:prSet presAssocID="{7C04C58A-6CEF-45F4-BD3B-8CB11B1AE4D4}" presName="sibTrans" presStyleCnt="0"/>
      <dgm:spPr/>
    </dgm:pt>
    <dgm:pt modelId="{2783C2AE-6B5A-4794-B32C-7505997B778A}" type="pres">
      <dgm:prSet presAssocID="{83BBB0E0-A909-4214-BB6F-F3A68D491D44}" presName="compNode" presStyleCnt="0"/>
      <dgm:spPr/>
    </dgm:pt>
    <dgm:pt modelId="{E218555B-6C93-4B67-9D5F-B29E9B4709B0}" type="pres">
      <dgm:prSet presAssocID="{83BBB0E0-A909-4214-BB6F-F3A68D491D44}" presName="bgRect" presStyleLbl="bgShp" presStyleIdx="5" presStyleCnt="8"/>
      <dgm:spPr/>
    </dgm:pt>
    <dgm:pt modelId="{C7230BAE-1A1A-4783-83FD-3417C5AEC121}" type="pres">
      <dgm:prSet presAssocID="{83BBB0E0-A909-4214-BB6F-F3A68D491D44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3A8E9E73-8E61-4C8A-A2FB-4E12935E5D47}" type="pres">
      <dgm:prSet presAssocID="{83BBB0E0-A909-4214-BB6F-F3A68D491D44}" presName="spaceRect" presStyleCnt="0"/>
      <dgm:spPr/>
    </dgm:pt>
    <dgm:pt modelId="{563A1F06-8B34-435B-903D-D8EC90A4EA90}" type="pres">
      <dgm:prSet presAssocID="{83BBB0E0-A909-4214-BB6F-F3A68D491D44}" presName="parTx" presStyleLbl="revTx" presStyleIdx="5" presStyleCnt="8">
        <dgm:presLayoutVars>
          <dgm:chMax val="0"/>
          <dgm:chPref val="0"/>
        </dgm:presLayoutVars>
      </dgm:prSet>
      <dgm:spPr/>
    </dgm:pt>
    <dgm:pt modelId="{54E6C502-D8A3-4C0F-9106-BC30126513B1}" type="pres">
      <dgm:prSet presAssocID="{298CB1E7-65A9-488A-8D23-FDDF1802890A}" presName="sibTrans" presStyleCnt="0"/>
      <dgm:spPr/>
    </dgm:pt>
    <dgm:pt modelId="{4975E5CC-41DD-4F20-9147-64E9866D4699}" type="pres">
      <dgm:prSet presAssocID="{30D1B459-4B1F-47BD-93E6-E481AB118E50}" presName="compNode" presStyleCnt="0"/>
      <dgm:spPr/>
    </dgm:pt>
    <dgm:pt modelId="{C528F338-D23C-4E37-B645-52DBB992F467}" type="pres">
      <dgm:prSet presAssocID="{30D1B459-4B1F-47BD-93E6-E481AB118E50}" presName="bgRect" presStyleLbl="bgShp" presStyleIdx="6" presStyleCnt="8"/>
      <dgm:spPr/>
    </dgm:pt>
    <dgm:pt modelId="{1EA2E1F4-8930-4B2E-BE76-4A43851C2176}" type="pres">
      <dgm:prSet presAssocID="{30D1B459-4B1F-47BD-93E6-E481AB118E50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C509BE96-BD47-48A6-A63A-67A1D5631985}" type="pres">
      <dgm:prSet presAssocID="{30D1B459-4B1F-47BD-93E6-E481AB118E50}" presName="spaceRect" presStyleCnt="0"/>
      <dgm:spPr/>
    </dgm:pt>
    <dgm:pt modelId="{FE1D4A10-2D72-4E20-81BA-B3C76C7A0077}" type="pres">
      <dgm:prSet presAssocID="{30D1B459-4B1F-47BD-93E6-E481AB118E50}" presName="parTx" presStyleLbl="revTx" presStyleIdx="6" presStyleCnt="8">
        <dgm:presLayoutVars>
          <dgm:chMax val="0"/>
          <dgm:chPref val="0"/>
        </dgm:presLayoutVars>
      </dgm:prSet>
      <dgm:spPr/>
    </dgm:pt>
    <dgm:pt modelId="{0FECB6C0-9F65-4A08-BF2C-1910755124AA}" type="pres">
      <dgm:prSet presAssocID="{422E8F52-2074-4FF6-83FA-62BCD7FE2A52}" presName="sibTrans" presStyleCnt="0"/>
      <dgm:spPr/>
    </dgm:pt>
    <dgm:pt modelId="{625D62F3-2772-4C7F-83CB-DAD16A674AF4}" type="pres">
      <dgm:prSet presAssocID="{62AE9CA5-8604-4742-9451-EB0209C124FC}" presName="compNode" presStyleCnt="0"/>
      <dgm:spPr/>
    </dgm:pt>
    <dgm:pt modelId="{09C38B47-6744-4C8C-B30B-DB830C8FB567}" type="pres">
      <dgm:prSet presAssocID="{62AE9CA5-8604-4742-9451-EB0209C124FC}" presName="bgRect" presStyleLbl="bgShp" presStyleIdx="7" presStyleCnt="8"/>
      <dgm:spPr/>
    </dgm:pt>
    <dgm:pt modelId="{41DD808F-9EAB-4C54-9E84-AF796E1E0801}" type="pres">
      <dgm:prSet presAssocID="{62AE9CA5-8604-4742-9451-EB0209C124FC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arování"/>
        </a:ext>
      </dgm:extLst>
    </dgm:pt>
    <dgm:pt modelId="{0E729936-3B2E-461F-BE39-1606D16E7E1E}" type="pres">
      <dgm:prSet presAssocID="{62AE9CA5-8604-4742-9451-EB0209C124FC}" presName="spaceRect" presStyleCnt="0"/>
      <dgm:spPr/>
    </dgm:pt>
    <dgm:pt modelId="{6A106D01-275E-4247-AD53-94AB6963CECC}" type="pres">
      <dgm:prSet presAssocID="{62AE9CA5-8604-4742-9451-EB0209C124FC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1A9E7700-A58E-4404-A850-78E419106AD4}" srcId="{DFEB272A-DA8A-4204-BED3-A806F82B0216}" destId="{63300679-135D-4D90-94EB-9095EC0BC299}" srcOrd="0" destOrd="0" parTransId="{A2DA3C30-F243-4358-9C1E-A03972B1DD05}" sibTransId="{71830194-2D9E-47DA-80A7-482671659779}"/>
    <dgm:cxn modelId="{13FD630E-CC64-48AA-A3D9-002A7BF4B1CF}" type="presOf" srcId="{34F612B8-C712-4626-958E-5687D42052B5}" destId="{C4312608-24F8-492E-942E-3F69A7408890}" srcOrd="0" destOrd="0" presId="urn:microsoft.com/office/officeart/2018/2/layout/IconVerticalSolidList"/>
    <dgm:cxn modelId="{D85AE11C-B552-43E6-A84B-0987C9F5F73A}" srcId="{DFEB272A-DA8A-4204-BED3-A806F82B0216}" destId="{620EEC98-094A-440E-8715-35F39565CADF}" srcOrd="2" destOrd="0" parTransId="{54659C0C-9E5B-4FD3-A09A-AA8189FE499B}" sibTransId="{42DDF0AC-00E8-4203-BAFF-01D02FB39603}"/>
    <dgm:cxn modelId="{B8029B2B-2DED-491C-A605-882BC9496036}" type="presOf" srcId="{DFEB272A-DA8A-4204-BED3-A806F82B0216}" destId="{9ADBE2DE-0178-40B8-BC7D-947C2448AC7E}" srcOrd="0" destOrd="0" presId="urn:microsoft.com/office/officeart/2018/2/layout/IconVerticalSolidList"/>
    <dgm:cxn modelId="{3727BD2C-3906-4FCC-8DEB-C306F9A069DD}" srcId="{DFEB272A-DA8A-4204-BED3-A806F82B0216}" destId="{83BBB0E0-A909-4214-BB6F-F3A68D491D44}" srcOrd="5" destOrd="0" parTransId="{1E80B463-DE5F-4E1F-B36D-2E5417308A8F}" sibTransId="{298CB1E7-65A9-488A-8D23-FDDF1802890A}"/>
    <dgm:cxn modelId="{C6653432-4749-4794-859F-EF398497A315}" srcId="{DFEB272A-DA8A-4204-BED3-A806F82B0216}" destId="{30D1B459-4B1F-47BD-93E6-E481AB118E50}" srcOrd="6" destOrd="0" parTransId="{332A3633-440E-4B4C-BE53-6DC8204C0AD5}" sibTransId="{422E8F52-2074-4FF6-83FA-62BCD7FE2A52}"/>
    <dgm:cxn modelId="{6D422938-1832-4470-95D8-D836077CC47F}" srcId="{DFEB272A-DA8A-4204-BED3-A806F82B0216}" destId="{29BAD789-E084-479A-80B0-454086E2DD85}" srcOrd="1" destOrd="0" parTransId="{588A9532-568D-497C-B45D-68CC272A8A1A}" sibTransId="{8E433A05-F6CD-4CE8-80B0-1973D9D9B77A}"/>
    <dgm:cxn modelId="{6C0C963E-AB05-4633-82BC-56293688B225}" srcId="{DFEB272A-DA8A-4204-BED3-A806F82B0216}" destId="{34F612B8-C712-4626-958E-5687D42052B5}" srcOrd="3" destOrd="0" parTransId="{41B04CB5-3C25-43ED-8BBA-E5828A1C6137}" sibTransId="{4BF73D17-8B8B-454E-AF29-839745E46227}"/>
    <dgm:cxn modelId="{1154FB80-4B48-44AA-B261-C3A0089CED0D}" type="presOf" srcId="{83BBB0E0-A909-4214-BB6F-F3A68D491D44}" destId="{563A1F06-8B34-435B-903D-D8EC90A4EA90}" srcOrd="0" destOrd="0" presId="urn:microsoft.com/office/officeart/2018/2/layout/IconVerticalSolidList"/>
    <dgm:cxn modelId="{AE085788-AE27-4B87-A30F-5CF2638B2374}" type="presOf" srcId="{29BAD789-E084-479A-80B0-454086E2DD85}" destId="{A9B5BBC2-FAA5-4A0F-8E78-733F153854AF}" srcOrd="0" destOrd="0" presId="urn:microsoft.com/office/officeart/2018/2/layout/IconVerticalSolidList"/>
    <dgm:cxn modelId="{E9B87E93-3D0D-45BE-9001-BFA614B68EDC}" srcId="{DFEB272A-DA8A-4204-BED3-A806F82B0216}" destId="{C1F2DFB2-8BA4-4083-9670-5F63C5513FE3}" srcOrd="4" destOrd="0" parTransId="{C2639943-CA92-4D86-BCD8-5C28670B8F5E}" sibTransId="{7C04C58A-6CEF-45F4-BD3B-8CB11B1AE4D4}"/>
    <dgm:cxn modelId="{F56316A1-2F0E-4507-981A-DFDBDDE2137E}" type="presOf" srcId="{62AE9CA5-8604-4742-9451-EB0209C124FC}" destId="{6A106D01-275E-4247-AD53-94AB6963CECC}" srcOrd="0" destOrd="0" presId="urn:microsoft.com/office/officeart/2018/2/layout/IconVerticalSolidList"/>
    <dgm:cxn modelId="{87EB1FB1-EE77-4C6D-B214-CD078F0C0ACD}" srcId="{DFEB272A-DA8A-4204-BED3-A806F82B0216}" destId="{62AE9CA5-8604-4742-9451-EB0209C124FC}" srcOrd="7" destOrd="0" parTransId="{4DC47216-ACEE-4926-BE6A-2456CF2941A5}" sibTransId="{8CCEE983-002C-4299-BC03-16A0B6594211}"/>
    <dgm:cxn modelId="{135173BC-B89B-40A5-A029-8840AA4F0218}" type="presOf" srcId="{C1F2DFB2-8BA4-4083-9670-5F63C5513FE3}" destId="{A43FE546-17B0-4DC0-9DB9-2791699CF4B9}" srcOrd="0" destOrd="0" presId="urn:microsoft.com/office/officeart/2018/2/layout/IconVerticalSolidList"/>
    <dgm:cxn modelId="{9A3D2CC1-F3E0-40FE-BAE6-2C397AF59D82}" type="presOf" srcId="{63300679-135D-4D90-94EB-9095EC0BC299}" destId="{B2EA3E99-7B89-42BB-A5D3-DBAA982ED902}" srcOrd="0" destOrd="0" presId="urn:microsoft.com/office/officeart/2018/2/layout/IconVerticalSolidList"/>
    <dgm:cxn modelId="{396AADFA-C4B1-4271-8C6A-28D9B9F4F131}" type="presOf" srcId="{620EEC98-094A-440E-8715-35F39565CADF}" destId="{399EA1C2-5DA9-48A3-86C9-FC37F130EE99}" srcOrd="0" destOrd="0" presId="urn:microsoft.com/office/officeart/2018/2/layout/IconVerticalSolidList"/>
    <dgm:cxn modelId="{FB2168FE-0471-4F49-B436-3E57DBC4E16B}" type="presOf" srcId="{30D1B459-4B1F-47BD-93E6-E481AB118E50}" destId="{FE1D4A10-2D72-4E20-81BA-B3C76C7A0077}" srcOrd="0" destOrd="0" presId="urn:microsoft.com/office/officeart/2018/2/layout/IconVerticalSolidList"/>
    <dgm:cxn modelId="{6DCBDD3D-C1BE-41D8-83B4-93F1E1F2090F}" type="presParOf" srcId="{9ADBE2DE-0178-40B8-BC7D-947C2448AC7E}" destId="{29DD8555-1658-48E3-A941-EB2DFE200FEF}" srcOrd="0" destOrd="0" presId="urn:microsoft.com/office/officeart/2018/2/layout/IconVerticalSolidList"/>
    <dgm:cxn modelId="{44CAA92E-7A23-4F94-8681-A925DDAC58F1}" type="presParOf" srcId="{29DD8555-1658-48E3-A941-EB2DFE200FEF}" destId="{DC1FD5FB-FD70-43A0-9FFE-52A98BC87FA7}" srcOrd="0" destOrd="0" presId="urn:microsoft.com/office/officeart/2018/2/layout/IconVerticalSolidList"/>
    <dgm:cxn modelId="{4A83A6EB-31EE-4D58-A4BE-957A0A9FFC69}" type="presParOf" srcId="{29DD8555-1658-48E3-A941-EB2DFE200FEF}" destId="{5DF21A5B-13E2-4D8E-B8BE-B759125B96DD}" srcOrd="1" destOrd="0" presId="urn:microsoft.com/office/officeart/2018/2/layout/IconVerticalSolidList"/>
    <dgm:cxn modelId="{953E8330-7852-4213-B6E4-005C9B449C42}" type="presParOf" srcId="{29DD8555-1658-48E3-A941-EB2DFE200FEF}" destId="{49955490-1A92-4361-B58E-0A35E75910BA}" srcOrd="2" destOrd="0" presId="urn:microsoft.com/office/officeart/2018/2/layout/IconVerticalSolidList"/>
    <dgm:cxn modelId="{C98CDD2E-49A1-4B0B-A32B-29AB8171534A}" type="presParOf" srcId="{29DD8555-1658-48E3-A941-EB2DFE200FEF}" destId="{B2EA3E99-7B89-42BB-A5D3-DBAA982ED902}" srcOrd="3" destOrd="0" presId="urn:microsoft.com/office/officeart/2018/2/layout/IconVerticalSolidList"/>
    <dgm:cxn modelId="{983552C6-3669-4EE6-8CFB-8243B7D4DB6C}" type="presParOf" srcId="{9ADBE2DE-0178-40B8-BC7D-947C2448AC7E}" destId="{8B952582-854F-4959-9AB3-ABCA434BE6E5}" srcOrd="1" destOrd="0" presId="urn:microsoft.com/office/officeart/2018/2/layout/IconVerticalSolidList"/>
    <dgm:cxn modelId="{ED620331-1AE3-4063-BE99-F5E9D59A67CE}" type="presParOf" srcId="{9ADBE2DE-0178-40B8-BC7D-947C2448AC7E}" destId="{DD06AA59-D0C6-4D01-A526-37D57FEF6529}" srcOrd="2" destOrd="0" presId="urn:microsoft.com/office/officeart/2018/2/layout/IconVerticalSolidList"/>
    <dgm:cxn modelId="{2AAEDF2B-74FA-4E6E-98ED-6356AEF49B0D}" type="presParOf" srcId="{DD06AA59-D0C6-4D01-A526-37D57FEF6529}" destId="{F516473A-33F3-4AA4-9807-63B2A851014A}" srcOrd="0" destOrd="0" presId="urn:microsoft.com/office/officeart/2018/2/layout/IconVerticalSolidList"/>
    <dgm:cxn modelId="{9D2142E0-EE53-470B-BAD9-76735C08A69C}" type="presParOf" srcId="{DD06AA59-D0C6-4D01-A526-37D57FEF6529}" destId="{43419B21-FFED-4FFC-B2F9-2794F10AB16B}" srcOrd="1" destOrd="0" presId="urn:microsoft.com/office/officeart/2018/2/layout/IconVerticalSolidList"/>
    <dgm:cxn modelId="{D651B41B-CD48-4B13-9F15-B8F9CA23EC94}" type="presParOf" srcId="{DD06AA59-D0C6-4D01-A526-37D57FEF6529}" destId="{55CAD264-788C-4F90-8B66-AF51C6AC76FC}" srcOrd="2" destOrd="0" presId="urn:microsoft.com/office/officeart/2018/2/layout/IconVerticalSolidList"/>
    <dgm:cxn modelId="{A151E609-3997-4E00-9312-6DE311BF2900}" type="presParOf" srcId="{DD06AA59-D0C6-4D01-A526-37D57FEF6529}" destId="{A9B5BBC2-FAA5-4A0F-8E78-733F153854AF}" srcOrd="3" destOrd="0" presId="urn:microsoft.com/office/officeart/2018/2/layout/IconVerticalSolidList"/>
    <dgm:cxn modelId="{79D0B306-224C-483C-9DCB-C83A15205740}" type="presParOf" srcId="{9ADBE2DE-0178-40B8-BC7D-947C2448AC7E}" destId="{160B50B7-DC11-461C-9E34-790B9DD7B2D3}" srcOrd="3" destOrd="0" presId="urn:microsoft.com/office/officeart/2018/2/layout/IconVerticalSolidList"/>
    <dgm:cxn modelId="{7DDD2879-F9B9-475D-8458-61BCDF0D71C7}" type="presParOf" srcId="{9ADBE2DE-0178-40B8-BC7D-947C2448AC7E}" destId="{588393C9-677E-4A41-B10B-56E546747909}" srcOrd="4" destOrd="0" presId="urn:microsoft.com/office/officeart/2018/2/layout/IconVerticalSolidList"/>
    <dgm:cxn modelId="{D4C8759D-3FB3-4DC3-AB2C-806634B1463A}" type="presParOf" srcId="{588393C9-677E-4A41-B10B-56E546747909}" destId="{86A8136F-D47F-4767-B404-0400B0C0AB1C}" srcOrd="0" destOrd="0" presId="urn:microsoft.com/office/officeart/2018/2/layout/IconVerticalSolidList"/>
    <dgm:cxn modelId="{AAC01FB6-2010-4F5D-A4BC-C40F5B177655}" type="presParOf" srcId="{588393C9-677E-4A41-B10B-56E546747909}" destId="{DD25910A-A37C-47AA-BEF2-C042AD0D7140}" srcOrd="1" destOrd="0" presId="urn:microsoft.com/office/officeart/2018/2/layout/IconVerticalSolidList"/>
    <dgm:cxn modelId="{573613C7-1C8F-47C9-8064-76DD27B6CD31}" type="presParOf" srcId="{588393C9-677E-4A41-B10B-56E546747909}" destId="{B97436D0-2EEB-461B-840E-2D20101BA1E3}" srcOrd="2" destOrd="0" presId="urn:microsoft.com/office/officeart/2018/2/layout/IconVerticalSolidList"/>
    <dgm:cxn modelId="{6A8AA407-09A8-4905-BCE9-61909ED8CAE7}" type="presParOf" srcId="{588393C9-677E-4A41-B10B-56E546747909}" destId="{399EA1C2-5DA9-48A3-86C9-FC37F130EE99}" srcOrd="3" destOrd="0" presId="urn:microsoft.com/office/officeart/2018/2/layout/IconVerticalSolidList"/>
    <dgm:cxn modelId="{456A88A6-6BA3-4DDF-A7C1-72F3DA85B5B3}" type="presParOf" srcId="{9ADBE2DE-0178-40B8-BC7D-947C2448AC7E}" destId="{96BF3F41-B48D-4DBB-9FCB-61828B12E0FC}" srcOrd="5" destOrd="0" presId="urn:microsoft.com/office/officeart/2018/2/layout/IconVerticalSolidList"/>
    <dgm:cxn modelId="{1107EC25-2765-4CA8-8C58-43BD44E19FFF}" type="presParOf" srcId="{9ADBE2DE-0178-40B8-BC7D-947C2448AC7E}" destId="{94FB1E65-5F49-4B11-AC55-B59274DAA892}" srcOrd="6" destOrd="0" presId="urn:microsoft.com/office/officeart/2018/2/layout/IconVerticalSolidList"/>
    <dgm:cxn modelId="{3EEE5976-9735-4BEB-A444-A43FB730D696}" type="presParOf" srcId="{94FB1E65-5F49-4B11-AC55-B59274DAA892}" destId="{B67AEFDB-D4DE-4D0C-A2AA-A3639C98844F}" srcOrd="0" destOrd="0" presId="urn:microsoft.com/office/officeart/2018/2/layout/IconVerticalSolidList"/>
    <dgm:cxn modelId="{B667EA21-C358-4533-8A5E-9724DD06D4B7}" type="presParOf" srcId="{94FB1E65-5F49-4B11-AC55-B59274DAA892}" destId="{9E1075CA-F417-4EF9-B655-99969833FDF5}" srcOrd="1" destOrd="0" presId="urn:microsoft.com/office/officeart/2018/2/layout/IconVerticalSolidList"/>
    <dgm:cxn modelId="{604ECA50-2714-4B56-8A84-5B27C9E7BF2B}" type="presParOf" srcId="{94FB1E65-5F49-4B11-AC55-B59274DAA892}" destId="{E8A1A29F-F783-45A8-92C0-4B471EF70B7E}" srcOrd="2" destOrd="0" presId="urn:microsoft.com/office/officeart/2018/2/layout/IconVerticalSolidList"/>
    <dgm:cxn modelId="{2C66C62E-525E-47FC-8ABE-D3435E7D3325}" type="presParOf" srcId="{94FB1E65-5F49-4B11-AC55-B59274DAA892}" destId="{C4312608-24F8-492E-942E-3F69A7408890}" srcOrd="3" destOrd="0" presId="urn:microsoft.com/office/officeart/2018/2/layout/IconVerticalSolidList"/>
    <dgm:cxn modelId="{05BA39E8-1769-4C4D-B015-D42128BC3A18}" type="presParOf" srcId="{9ADBE2DE-0178-40B8-BC7D-947C2448AC7E}" destId="{3544B16A-9F8F-4C50-B52F-59369504BAFC}" srcOrd="7" destOrd="0" presId="urn:microsoft.com/office/officeart/2018/2/layout/IconVerticalSolidList"/>
    <dgm:cxn modelId="{727A6D5D-B7D2-4050-A14D-3C792E978C86}" type="presParOf" srcId="{9ADBE2DE-0178-40B8-BC7D-947C2448AC7E}" destId="{ABDD2300-98BB-461C-9534-37F8EB6A2AA7}" srcOrd="8" destOrd="0" presId="urn:microsoft.com/office/officeart/2018/2/layout/IconVerticalSolidList"/>
    <dgm:cxn modelId="{7A381A44-AE3B-450C-A0CF-B5698DC5CC2B}" type="presParOf" srcId="{ABDD2300-98BB-461C-9534-37F8EB6A2AA7}" destId="{BE2B9BB2-4092-4A72-B9AC-708B548A2CCB}" srcOrd="0" destOrd="0" presId="urn:microsoft.com/office/officeart/2018/2/layout/IconVerticalSolidList"/>
    <dgm:cxn modelId="{276E9902-3910-4D97-B9E1-38B4CBDF5E1A}" type="presParOf" srcId="{ABDD2300-98BB-461C-9534-37F8EB6A2AA7}" destId="{7B5CEDF7-81B6-437E-9C99-4FFA3521E3A0}" srcOrd="1" destOrd="0" presId="urn:microsoft.com/office/officeart/2018/2/layout/IconVerticalSolidList"/>
    <dgm:cxn modelId="{88FA20CD-19EB-4717-ADB5-D7F4EAE82FB5}" type="presParOf" srcId="{ABDD2300-98BB-461C-9534-37F8EB6A2AA7}" destId="{93B897DA-3853-45D5-ACC0-D163D49621ED}" srcOrd="2" destOrd="0" presId="urn:microsoft.com/office/officeart/2018/2/layout/IconVerticalSolidList"/>
    <dgm:cxn modelId="{6389BA74-19CB-465F-BBD3-1CE58BE52A1C}" type="presParOf" srcId="{ABDD2300-98BB-461C-9534-37F8EB6A2AA7}" destId="{A43FE546-17B0-4DC0-9DB9-2791699CF4B9}" srcOrd="3" destOrd="0" presId="urn:microsoft.com/office/officeart/2018/2/layout/IconVerticalSolidList"/>
    <dgm:cxn modelId="{4F61E174-84CE-4709-B2A3-0B52BF730998}" type="presParOf" srcId="{9ADBE2DE-0178-40B8-BC7D-947C2448AC7E}" destId="{C268A0D0-E0D3-46B9-9D58-5044FDD21A4E}" srcOrd="9" destOrd="0" presId="urn:microsoft.com/office/officeart/2018/2/layout/IconVerticalSolidList"/>
    <dgm:cxn modelId="{C064C535-D491-4260-A642-C1E09410472A}" type="presParOf" srcId="{9ADBE2DE-0178-40B8-BC7D-947C2448AC7E}" destId="{2783C2AE-6B5A-4794-B32C-7505997B778A}" srcOrd="10" destOrd="0" presId="urn:microsoft.com/office/officeart/2018/2/layout/IconVerticalSolidList"/>
    <dgm:cxn modelId="{A88EAEF0-0FB1-4E56-9526-69DB8B3B56A8}" type="presParOf" srcId="{2783C2AE-6B5A-4794-B32C-7505997B778A}" destId="{E218555B-6C93-4B67-9D5F-B29E9B4709B0}" srcOrd="0" destOrd="0" presId="urn:microsoft.com/office/officeart/2018/2/layout/IconVerticalSolidList"/>
    <dgm:cxn modelId="{ED3BFA77-E379-4087-95D6-E5858B95F4A4}" type="presParOf" srcId="{2783C2AE-6B5A-4794-B32C-7505997B778A}" destId="{C7230BAE-1A1A-4783-83FD-3417C5AEC121}" srcOrd="1" destOrd="0" presId="urn:microsoft.com/office/officeart/2018/2/layout/IconVerticalSolidList"/>
    <dgm:cxn modelId="{B82EEBA8-DB97-4CBF-9040-B2AE5025D3DD}" type="presParOf" srcId="{2783C2AE-6B5A-4794-B32C-7505997B778A}" destId="{3A8E9E73-8E61-4C8A-A2FB-4E12935E5D47}" srcOrd="2" destOrd="0" presId="urn:microsoft.com/office/officeart/2018/2/layout/IconVerticalSolidList"/>
    <dgm:cxn modelId="{21D5E64D-BDA1-4601-B65A-25FFD1636453}" type="presParOf" srcId="{2783C2AE-6B5A-4794-B32C-7505997B778A}" destId="{563A1F06-8B34-435B-903D-D8EC90A4EA90}" srcOrd="3" destOrd="0" presId="urn:microsoft.com/office/officeart/2018/2/layout/IconVerticalSolidList"/>
    <dgm:cxn modelId="{A53D2B93-4562-4696-9968-3C13DBC4DF50}" type="presParOf" srcId="{9ADBE2DE-0178-40B8-BC7D-947C2448AC7E}" destId="{54E6C502-D8A3-4C0F-9106-BC30126513B1}" srcOrd="11" destOrd="0" presId="urn:microsoft.com/office/officeart/2018/2/layout/IconVerticalSolidList"/>
    <dgm:cxn modelId="{9F1BF412-7367-4CE3-A5DE-62B7DB2676F0}" type="presParOf" srcId="{9ADBE2DE-0178-40B8-BC7D-947C2448AC7E}" destId="{4975E5CC-41DD-4F20-9147-64E9866D4699}" srcOrd="12" destOrd="0" presId="urn:microsoft.com/office/officeart/2018/2/layout/IconVerticalSolidList"/>
    <dgm:cxn modelId="{4973BD8D-DAD3-4F26-AAE6-530BE74093EA}" type="presParOf" srcId="{4975E5CC-41DD-4F20-9147-64E9866D4699}" destId="{C528F338-D23C-4E37-B645-52DBB992F467}" srcOrd="0" destOrd="0" presId="urn:microsoft.com/office/officeart/2018/2/layout/IconVerticalSolidList"/>
    <dgm:cxn modelId="{4B517257-18E0-457C-B6BC-9D09976E610D}" type="presParOf" srcId="{4975E5CC-41DD-4F20-9147-64E9866D4699}" destId="{1EA2E1F4-8930-4B2E-BE76-4A43851C2176}" srcOrd="1" destOrd="0" presId="urn:microsoft.com/office/officeart/2018/2/layout/IconVerticalSolidList"/>
    <dgm:cxn modelId="{BD3167D7-F07F-4EA5-8CF4-E373F8CF51C3}" type="presParOf" srcId="{4975E5CC-41DD-4F20-9147-64E9866D4699}" destId="{C509BE96-BD47-48A6-A63A-67A1D5631985}" srcOrd="2" destOrd="0" presId="urn:microsoft.com/office/officeart/2018/2/layout/IconVerticalSolidList"/>
    <dgm:cxn modelId="{56F2CD62-E3EC-428D-BF99-67BA5AF93B25}" type="presParOf" srcId="{4975E5CC-41DD-4F20-9147-64E9866D4699}" destId="{FE1D4A10-2D72-4E20-81BA-B3C76C7A0077}" srcOrd="3" destOrd="0" presId="urn:microsoft.com/office/officeart/2018/2/layout/IconVerticalSolidList"/>
    <dgm:cxn modelId="{A425049B-76D2-47F6-96DF-7A687BC4D8CD}" type="presParOf" srcId="{9ADBE2DE-0178-40B8-BC7D-947C2448AC7E}" destId="{0FECB6C0-9F65-4A08-BF2C-1910755124AA}" srcOrd="13" destOrd="0" presId="urn:microsoft.com/office/officeart/2018/2/layout/IconVerticalSolidList"/>
    <dgm:cxn modelId="{FF7D8526-5004-447D-810C-13D9EDF6F137}" type="presParOf" srcId="{9ADBE2DE-0178-40B8-BC7D-947C2448AC7E}" destId="{625D62F3-2772-4C7F-83CB-DAD16A674AF4}" srcOrd="14" destOrd="0" presId="urn:microsoft.com/office/officeart/2018/2/layout/IconVerticalSolidList"/>
    <dgm:cxn modelId="{41136A03-3B45-4D1B-9ED2-544BF359FFD0}" type="presParOf" srcId="{625D62F3-2772-4C7F-83CB-DAD16A674AF4}" destId="{09C38B47-6744-4C8C-B30B-DB830C8FB567}" srcOrd="0" destOrd="0" presId="urn:microsoft.com/office/officeart/2018/2/layout/IconVerticalSolidList"/>
    <dgm:cxn modelId="{59ED7C9F-2CAB-4E22-8310-1F3B19571E61}" type="presParOf" srcId="{625D62F3-2772-4C7F-83CB-DAD16A674AF4}" destId="{41DD808F-9EAB-4C54-9E84-AF796E1E0801}" srcOrd="1" destOrd="0" presId="urn:microsoft.com/office/officeart/2018/2/layout/IconVerticalSolidList"/>
    <dgm:cxn modelId="{F80501FF-9431-4952-BE0D-55D62060DA96}" type="presParOf" srcId="{625D62F3-2772-4C7F-83CB-DAD16A674AF4}" destId="{0E729936-3B2E-461F-BE39-1606D16E7E1E}" srcOrd="2" destOrd="0" presId="urn:microsoft.com/office/officeart/2018/2/layout/IconVerticalSolidList"/>
    <dgm:cxn modelId="{656A2265-0786-4307-80B5-CF54D733081C}" type="presParOf" srcId="{625D62F3-2772-4C7F-83CB-DAD16A674AF4}" destId="{6A106D01-275E-4247-AD53-94AB6963CE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1F51F-4F8C-4111-A9C2-18A9143BE863}">
      <dsp:nvSpPr>
        <dsp:cNvPr id="0" name=""/>
        <dsp:cNvSpPr/>
      </dsp:nvSpPr>
      <dsp:spPr>
        <a:xfrm>
          <a:off x="0" y="792479"/>
          <a:ext cx="8229600" cy="14630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3BE05C-4A5F-4BC2-91F1-DA9A13E772F1}">
      <dsp:nvSpPr>
        <dsp:cNvPr id="0" name=""/>
        <dsp:cNvSpPr/>
      </dsp:nvSpPr>
      <dsp:spPr>
        <a:xfrm>
          <a:off x="442569" y="1121663"/>
          <a:ext cx="804672" cy="8046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43E9A-73C2-4113-A45D-72D9C6ABA7F8}">
      <dsp:nvSpPr>
        <dsp:cNvPr id="0" name=""/>
        <dsp:cNvSpPr/>
      </dsp:nvSpPr>
      <dsp:spPr>
        <a:xfrm>
          <a:off x="1689811" y="792479"/>
          <a:ext cx="6539788" cy="14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38" tIns="154838" rIns="154838" bIns="15483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Vytvořte funkci, která porovná délku dvou vstupních řetězců a vrátí počet znaků delšího z nich.</a:t>
          </a:r>
          <a:endParaRPr lang="en-US" sz="2500" kern="1200"/>
        </a:p>
      </dsp:txBody>
      <dsp:txXfrm>
        <a:off x="1689811" y="792479"/>
        <a:ext cx="6539788" cy="1463040"/>
      </dsp:txXfrm>
    </dsp:sp>
    <dsp:sp modelId="{94DA268E-DA50-4E2B-869C-9CE4FAFA5C05}">
      <dsp:nvSpPr>
        <dsp:cNvPr id="0" name=""/>
        <dsp:cNvSpPr/>
      </dsp:nvSpPr>
      <dsp:spPr>
        <a:xfrm>
          <a:off x="0" y="2621280"/>
          <a:ext cx="8229600" cy="146304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D575C-8891-492A-BD76-D2CF81478BCC}">
      <dsp:nvSpPr>
        <dsp:cNvPr id="0" name=""/>
        <dsp:cNvSpPr/>
      </dsp:nvSpPr>
      <dsp:spPr>
        <a:xfrm>
          <a:off x="442569" y="2950464"/>
          <a:ext cx="804672" cy="8046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5572C-8CFC-4DF3-ABDD-11A291DC1613}">
      <dsp:nvSpPr>
        <dsp:cNvPr id="0" name=""/>
        <dsp:cNvSpPr/>
      </dsp:nvSpPr>
      <dsp:spPr>
        <a:xfrm>
          <a:off x="1689811" y="2621280"/>
          <a:ext cx="6539788" cy="146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838" tIns="154838" rIns="154838" bIns="15483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Funkci pojmenujte </a:t>
          </a:r>
          <a:r>
            <a:rPr lang="cs-CZ" sz="2500" b="1" kern="1200"/>
            <a:t>compare_string.</a:t>
          </a:r>
          <a:endParaRPr lang="en-US" sz="2500" kern="1200"/>
        </a:p>
      </dsp:txBody>
      <dsp:txXfrm>
        <a:off x="1689811" y="2621280"/>
        <a:ext cx="6539788" cy="1463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FD5FB-FD70-43A0-9FFE-52A98BC87FA7}">
      <dsp:nvSpPr>
        <dsp:cNvPr id="0" name=""/>
        <dsp:cNvSpPr/>
      </dsp:nvSpPr>
      <dsp:spPr>
        <a:xfrm>
          <a:off x="0" y="595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F21A5B-13E2-4D8E-B8BE-B759125B96DD}">
      <dsp:nvSpPr>
        <dsp:cNvPr id="0" name=""/>
        <dsp:cNvSpPr/>
      </dsp:nvSpPr>
      <dsp:spPr>
        <a:xfrm>
          <a:off x="151268" y="113109"/>
          <a:ext cx="275034" cy="2750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EA3E99-7B89-42BB-A5D3-DBAA982ED902}">
      <dsp:nvSpPr>
        <dsp:cNvPr id="0" name=""/>
        <dsp:cNvSpPr/>
      </dsp:nvSpPr>
      <dsp:spPr>
        <a:xfrm>
          <a:off x="577572" y="595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Co jsou UP</a:t>
          </a:r>
          <a:endParaRPr lang="en-US" sz="1600" kern="1200"/>
        </a:p>
      </dsp:txBody>
      <dsp:txXfrm>
        <a:off x="577572" y="595"/>
        <a:ext cx="7652027" cy="500062"/>
      </dsp:txXfrm>
    </dsp:sp>
    <dsp:sp modelId="{F516473A-33F3-4AA4-9807-63B2A851014A}">
      <dsp:nvSpPr>
        <dsp:cNvPr id="0" name=""/>
        <dsp:cNvSpPr/>
      </dsp:nvSpPr>
      <dsp:spPr>
        <a:xfrm>
          <a:off x="0" y="625673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19B21-FFED-4FFC-B2F9-2794F10AB16B}">
      <dsp:nvSpPr>
        <dsp:cNvPr id="0" name=""/>
        <dsp:cNvSpPr/>
      </dsp:nvSpPr>
      <dsp:spPr>
        <a:xfrm>
          <a:off x="151268" y="738187"/>
          <a:ext cx="275034" cy="2750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B5BBC2-FAA5-4A0F-8E78-733F153854AF}">
      <dsp:nvSpPr>
        <dsp:cNvPr id="0" name=""/>
        <dsp:cNvSpPr/>
      </dsp:nvSpPr>
      <dsp:spPr>
        <a:xfrm>
          <a:off x="577572" y="625673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Hlavní rozdíly mezi procedurami a funkcemi</a:t>
          </a:r>
          <a:endParaRPr lang="en-US" sz="1600" kern="1200"/>
        </a:p>
      </dsp:txBody>
      <dsp:txXfrm>
        <a:off x="577572" y="625673"/>
        <a:ext cx="7652027" cy="500062"/>
      </dsp:txXfrm>
    </dsp:sp>
    <dsp:sp modelId="{86A8136F-D47F-4767-B404-0400B0C0AB1C}">
      <dsp:nvSpPr>
        <dsp:cNvPr id="0" name=""/>
        <dsp:cNvSpPr/>
      </dsp:nvSpPr>
      <dsp:spPr>
        <a:xfrm>
          <a:off x="0" y="1250751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5910A-A37C-47AA-BEF2-C042AD0D7140}">
      <dsp:nvSpPr>
        <dsp:cNvPr id="0" name=""/>
        <dsp:cNvSpPr/>
      </dsp:nvSpPr>
      <dsp:spPr>
        <a:xfrm>
          <a:off x="151268" y="1363265"/>
          <a:ext cx="275034" cy="2750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9EA1C2-5DA9-48A3-86C9-FC37F130EE99}">
      <dsp:nvSpPr>
        <dsp:cNvPr id="0" name=""/>
        <dsp:cNvSpPr/>
      </dsp:nvSpPr>
      <dsp:spPr>
        <a:xfrm>
          <a:off x="577572" y="1250751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Pravidla syntaxe</a:t>
          </a:r>
          <a:endParaRPr lang="en-US" sz="1600" kern="1200"/>
        </a:p>
      </dsp:txBody>
      <dsp:txXfrm>
        <a:off x="577572" y="1250751"/>
        <a:ext cx="7652027" cy="500062"/>
      </dsp:txXfrm>
    </dsp:sp>
    <dsp:sp modelId="{B67AEFDB-D4DE-4D0C-A2AA-A3639C98844F}">
      <dsp:nvSpPr>
        <dsp:cNvPr id="0" name=""/>
        <dsp:cNvSpPr/>
      </dsp:nvSpPr>
      <dsp:spPr>
        <a:xfrm>
          <a:off x="0" y="1875829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1075CA-F417-4EF9-B655-99969833FDF5}">
      <dsp:nvSpPr>
        <dsp:cNvPr id="0" name=""/>
        <dsp:cNvSpPr/>
      </dsp:nvSpPr>
      <dsp:spPr>
        <a:xfrm>
          <a:off x="151268" y="1988343"/>
          <a:ext cx="275034" cy="2750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12608-24F8-492E-942E-3F69A7408890}">
      <dsp:nvSpPr>
        <dsp:cNvPr id="0" name=""/>
        <dsp:cNvSpPr/>
      </dsp:nvSpPr>
      <dsp:spPr>
        <a:xfrm>
          <a:off x="577572" y="1875829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Volání UP</a:t>
          </a:r>
          <a:endParaRPr lang="en-US" sz="1600" kern="1200"/>
        </a:p>
      </dsp:txBody>
      <dsp:txXfrm>
        <a:off x="577572" y="1875829"/>
        <a:ext cx="7652027" cy="500062"/>
      </dsp:txXfrm>
    </dsp:sp>
    <dsp:sp modelId="{BE2B9BB2-4092-4A72-B9AC-708B548A2CCB}">
      <dsp:nvSpPr>
        <dsp:cNvPr id="0" name=""/>
        <dsp:cNvSpPr/>
      </dsp:nvSpPr>
      <dsp:spPr>
        <a:xfrm>
          <a:off x="0" y="2500907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CEDF7-81B6-437E-9C99-4FFA3521E3A0}">
      <dsp:nvSpPr>
        <dsp:cNvPr id="0" name=""/>
        <dsp:cNvSpPr/>
      </dsp:nvSpPr>
      <dsp:spPr>
        <a:xfrm>
          <a:off x="151268" y="2613421"/>
          <a:ext cx="275034" cy="27503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FE546-17B0-4DC0-9DB9-2791699CF4B9}">
      <dsp:nvSpPr>
        <dsp:cNvPr id="0" name=""/>
        <dsp:cNvSpPr/>
      </dsp:nvSpPr>
      <dsp:spPr>
        <a:xfrm>
          <a:off x="577572" y="2500907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Parametry a návratové hodnoty</a:t>
          </a:r>
          <a:endParaRPr lang="en-US" sz="1600" kern="1200"/>
        </a:p>
      </dsp:txBody>
      <dsp:txXfrm>
        <a:off x="577572" y="2500907"/>
        <a:ext cx="7652027" cy="500062"/>
      </dsp:txXfrm>
    </dsp:sp>
    <dsp:sp modelId="{E218555B-6C93-4B67-9D5F-B29E9B4709B0}">
      <dsp:nvSpPr>
        <dsp:cNvPr id="0" name=""/>
        <dsp:cNvSpPr/>
      </dsp:nvSpPr>
      <dsp:spPr>
        <a:xfrm>
          <a:off x="0" y="3125985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30BAE-1A1A-4783-83FD-3417C5AEC121}">
      <dsp:nvSpPr>
        <dsp:cNvPr id="0" name=""/>
        <dsp:cNvSpPr/>
      </dsp:nvSpPr>
      <dsp:spPr>
        <a:xfrm>
          <a:off x="151268" y="3238500"/>
          <a:ext cx="275034" cy="27503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A1F06-8B34-435B-903D-D8EC90A4EA90}">
      <dsp:nvSpPr>
        <dsp:cNvPr id="0" name=""/>
        <dsp:cNvSpPr/>
      </dsp:nvSpPr>
      <dsp:spPr>
        <a:xfrm>
          <a:off x="577572" y="3125985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Typy proměnných</a:t>
          </a:r>
          <a:endParaRPr lang="en-US" sz="1600" kern="1200"/>
        </a:p>
      </dsp:txBody>
      <dsp:txXfrm>
        <a:off x="577572" y="3125985"/>
        <a:ext cx="7652027" cy="500062"/>
      </dsp:txXfrm>
    </dsp:sp>
    <dsp:sp modelId="{C528F338-D23C-4E37-B645-52DBB992F467}">
      <dsp:nvSpPr>
        <dsp:cNvPr id="0" name=""/>
        <dsp:cNvSpPr/>
      </dsp:nvSpPr>
      <dsp:spPr>
        <a:xfrm>
          <a:off x="0" y="3751064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2E1F4-8930-4B2E-BE76-4A43851C2176}">
      <dsp:nvSpPr>
        <dsp:cNvPr id="0" name=""/>
        <dsp:cNvSpPr/>
      </dsp:nvSpPr>
      <dsp:spPr>
        <a:xfrm>
          <a:off x="151268" y="3863578"/>
          <a:ext cx="275034" cy="27503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D4A10-2D72-4E20-81BA-B3C76C7A0077}">
      <dsp:nvSpPr>
        <dsp:cNvPr id="0" name=""/>
        <dsp:cNvSpPr/>
      </dsp:nvSpPr>
      <dsp:spPr>
        <a:xfrm>
          <a:off x="577572" y="3751064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Programové konstrukce (Větvení, Cykly)</a:t>
          </a:r>
          <a:endParaRPr lang="en-US" sz="1600" kern="1200"/>
        </a:p>
      </dsp:txBody>
      <dsp:txXfrm>
        <a:off x="577572" y="3751064"/>
        <a:ext cx="7652027" cy="500062"/>
      </dsp:txXfrm>
    </dsp:sp>
    <dsp:sp modelId="{09C38B47-6744-4C8C-B30B-DB830C8FB567}">
      <dsp:nvSpPr>
        <dsp:cNvPr id="0" name=""/>
        <dsp:cNvSpPr/>
      </dsp:nvSpPr>
      <dsp:spPr>
        <a:xfrm>
          <a:off x="0" y="4376142"/>
          <a:ext cx="8229600" cy="500062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DD808F-9EAB-4C54-9E84-AF796E1E0801}">
      <dsp:nvSpPr>
        <dsp:cNvPr id="0" name=""/>
        <dsp:cNvSpPr/>
      </dsp:nvSpPr>
      <dsp:spPr>
        <a:xfrm>
          <a:off x="151268" y="4488656"/>
          <a:ext cx="275034" cy="275034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06D01-275E-4247-AD53-94AB6963CECC}">
      <dsp:nvSpPr>
        <dsp:cNvPr id="0" name=""/>
        <dsp:cNvSpPr/>
      </dsp:nvSpPr>
      <dsp:spPr>
        <a:xfrm>
          <a:off x="577572" y="4376142"/>
          <a:ext cx="7652027" cy="500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23" tIns="52923" rIns="52923" bIns="52923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Zpracování chyb</a:t>
          </a:r>
          <a:endParaRPr lang="en-US" sz="1600" kern="1200"/>
        </a:p>
      </dsp:txBody>
      <dsp:txXfrm>
        <a:off x="577572" y="4376142"/>
        <a:ext cx="7652027" cy="5000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F19F9B7B-F949-47D3-9AC0-120ECA4482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7ADD63-FDED-4CD9-96D3-19A7264AF9F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2DA1F77A-53D8-404C-940C-A8F2124834D0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4C729EB-7CB9-4D48-869B-518E0BF8E99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976C881-4F51-4BB6-9630-991421AD42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C9D875-3B49-4177-B058-B339186D65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CDC470-2B37-47FC-9F50-F88D16CA6F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07C46C-57B1-4FE8-B6C2-82D20E4A8F1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1853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-- Příklad 1</a:t>
            </a:r>
          </a:p>
          <a:p>
            <a:r>
              <a:rPr lang="en-US" dirty="0"/>
              <a:t>CREATE FUNCTION </a:t>
            </a:r>
            <a:r>
              <a:rPr lang="en-US" dirty="0" err="1"/>
              <a:t>get_price_with_dph</a:t>
            </a:r>
            <a:r>
              <a:rPr lang="en-US" dirty="0"/>
              <a:t>(price FLOAT)</a:t>
            </a:r>
          </a:p>
          <a:p>
            <a:r>
              <a:rPr lang="en-US" dirty="0"/>
              <a:t>RETURNS FLOAT</a:t>
            </a:r>
            <a:endParaRPr lang="cs-CZ" dirty="0"/>
          </a:p>
          <a:p>
            <a:endParaRPr lang="cs-CZ" dirty="0"/>
          </a:p>
          <a:p>
            <a:r>
              <a:rPr lang="en-US" dirty="0"/>
              <a:t>BEGIN</a:t>
            </a:r>
          </a:p>
          <a:p>
            <a:r>
              <a:rPr lang="en-US" dirty="0"/>
              <a:t>RETURN (price * 121) / 100;</a:t>
            </a:r>
            <a:endParaRPr lang="cs-CZ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END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u="sng" dirty="0"/>
              <a:t>-- Úprava funkce</a:t>
            </a:r>
          </a:p>
          <a:p>
            <a:r>
              <a:rPr lang="en-US" dirty="0"/>
              <a:t>CREATE FUNCTION </a:t>
            </a:r>
            <a:r>
              <a:rPr lang="en-US" dirty="0" err="1"/>
              <a:t>get_price_with_vat</a:t>
            </a:r>
            <a:r>
              <a:rPr lang="en-US" dirty="0"/>
              <a:t>(price FLOAT, </a:t>
            </a:r>
            <a:r>
              <a:rPr lang="en-US" b="1" dirty="0"/>
              <a:t>vat INT</a:t>
            </a:r>
            <a:r>
              <a:rPr lang="en-US" dirty="0"/>
              <a:t>) </a:t>
            </a:r>
            <a:endParaRPr lang="cs-CZ" dirty="0"/>
          </a:p>
          <a:p>
            <a:r>
              <a:rPr lang="en-US" dirty="0"/>
              <a:t>RETURNS float</a:t>
            </a:r>
            <a:endParaRPr lang="cs-CZ" dirty="0"/>
          </a:p>
          <a:p>
            <a:endParaRPr lang="cs-CZ" dirty="0"/>
          </a:p>
          <a:p>
            <a:r>
              <a:rPr lang="en-US" dirty="0"/>
              <a:t>BEGIN	</a:t>
            </a:r>
            <a:endParaRPr lang="cs-CZ" dirty="0"/>
          </a:p>
          <a:p>
            <a:r>
              <a:rPr lang="en-US" dirty="0"/>
              <a:t>RETURN (price * (</a:t>
            </a:r>
            <a:r>
              <a:rPr lang="en-US" b="1" dirty="0"/>
              <a:t>100 + vat</a:t>
            </a:r>
            <a:r>
              <a:rPr lang="en-US" dirty="0"/>
              <a:t>)) / 100;</a:t>
            </a:r>
            <a:endParaRPr lang="cs-CZ" dirty="0"/>
          </a:p>
          <a:p>
            <a:r>
              <a:rPr lang="en-US" dirty="0"/>
              <a:t>END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458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-- Funkce je součástí DB agenda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9130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0236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Procedura je připravená a součástí DB agenda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2175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Připraveno v DB agenda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41937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Připraveno v DB agenda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07C46C-57B1-4FE8-B6C2-82D20E4A8F1F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23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A5BE64B1-C5C7-450A-ACE2-3D1CF1714F0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92DD99-04BA-45C9-B351-21E6180E3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1A427-CA4D-4188-B0EB-C8671957551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DDC2FDB-F948-4005-8BB8-0D606593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621370-7F7B-40D1-B7E9-F42DE28DF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A87D44-658B-42BD-9D13-BE1009283D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574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8B884-FAA7-457C-9B18-9209EA306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3528-5703-4E45-9345-EB4E6A835272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E6DF5-13C1-4144-8A78-B2673438E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C48BD-3F06-4DA6-848B-688828373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3AFE9-E68F-4777-825F-18AB98F5EF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505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381E7-F234-49DA-AD79-EE7E1DA4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E4F29-642A-4A46-924C-352ACEBE25FB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CD4C1-7E2C-4157-9428-BEA8DB24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CB474-F4DF-4320-9679-74764CCB0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ACA14-9D53-447A-A184-FB38A86CDFE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80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C1302-1CA5-4EBA-964C-1A5E4C135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5E0CD-C2E7-4EB0-93EE-5CFC81309A1D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11955E-B741-4295-A0A2-34D43270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D5E84-3097-434C-A9D1-0C218C66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0A309-C846-4BAB-B234-6A4806D71D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257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7FEF50BC-2DCC-4E67-8DAD-76402EE53554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F6EA882-AC9B-479B-9899-711DAC4A0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1514F-F4CC-4AD9-A9E3-E3650D9325A9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0A7AC7C-A78A-47FB-AD7A-B6CEA9B7F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B650FE-C246-462C-9602-D2705EBE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DF100-FC11-4DEB-8112-2B99F86EAD4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5059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65EDD72-E76F-4DB6-BEA0-247C5EB3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1EF44-3EFD-46D3-A452-228120748BAD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432D68-17B6-47B7-AD94-95866647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1977A53-E725-481D-916B-6DCA1747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781BD-0D5F-4C47-A970-2C05F010BC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620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>
            <a:extLst>
              <a:ext uri="{FF2B5EF4-FFF2-40B4-BE49-F238E27FC236}">
                <a16:creationId xmlns:a16="http://schemas.microsoft.com/office/drawing/2014/main" id="{E1FF6EFA-EEB1-4FBB-B080-EF8C009F7B78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2331C095-6895-4382-B1F4-C29D6A6D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9E751-C5BC-4810-97B2-E7558EAC1B5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5F5C0BCF-B55E-415F-981F-C6CDFA535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3AC037C1-B002-4D87-9AE9-2A215E266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F7B39-11DF-4A93-9D63-CAD99265AED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8656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D2FF2FB-8D2E-4A6C-AF5D-EA1672A7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F3590-7179-45E7-A212-C9B29A177D6A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1AC2E9E-5D46-4635-8119-F6ABC528B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3CA989C-7942-40C6-B3F4-9EE9CFD3A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5EF27-EC3D-4EBB-B50B-5DD8B92D1BB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63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B791642-8088-4663-8F77-610D057E7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FF81A-8E38-487F-9873-B3C42C911D0C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B346AB0-436A-45D9-A6D1-A6A83E378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747B2-2614-4F19-B1EE-E9F47253A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91787-3D52-4AA3-8D78-CCEFC57B7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0322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CB0D39FD-56AF-4934-9F0B-853C0E0842B9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5868C5B-4E7D-4A99-A246-19E7D18EE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3D5A-C6E0-4D8A-8E1B-67136AD29B9F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2963F18-1CC7-4C09-AD7C-DAE32B98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17DB3AE-545C-4A70-8F8C-FACB9D2E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3BCE2-7E69-47A7-84D3-D3FE71DDCD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030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B44037-A92E-4443-8F19-A29562B2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E2EB-B43D-4679-960F-C6A831439487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FED763-7AA6-4F84-94C3-6A3CD3AC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26836C-FCAC-4419-81A8-771555AF4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3B598-84A6-4A03-A3E6-7170615AD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325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D03A4C3-8404-4C91-9D56-CAB5E375E0DD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CD6E46-423F-42C9-B421-C0E39DDC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4799C18-8208-48DC-8C78-B4CDB33627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D6E1D3-E9B9-4A31-93FC-597C968036B8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25A04-BA96-4CDE-A7F6-CAA1680D6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05A09AC-1E05-4B25-B17D-6A91945C509A}" type="datetimeFigureOut">
              <a:rPr lang="cs-CZ"/>
              <a:pPr>
                <a:defRPr/>
              </a:pPr>
              <a:t>27.05.2022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CC075-9B04-4D23-BF9D-5CDE07311F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D1A1C-5DBA-4038-AA96-4EADC801D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EB06A6D5-B729-4372-8B29-0915B7A4B45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  <p:sldLayoutId id="2147484258" r:id="rId2"/>
    <p:sldLayoutId id="2147484266" r:id="rId3"/>
    <p:sldLayoutId id="2147484259" r:id="rId4"/>
    <p:sldLayoutId id="2147484267" r:id="rId5"/>
    <p:sldLayoutId id="2147484260" r:id="rId6"/>
    <p:sldLayoutId id="2147484261" r:id="rId7"/>
    <p:sldLayoutId id="2147484268" r:id="rId8"/>
    <p:sldLayoutId id="2147484262" r:id="rId9"/>
    <p:sldLayoutId id="2147484263" r:id="rId10"/>
    <p:sldLayoutId id="21474842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CA2E8-6A20-440B-AA7C-B94F33721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3068638"/>
            <a:ext cx="78486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Přednáška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562E5-039C-4EA2-830C-B17C526AF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5229225"/>
            <a:ext cx="6400800" cy="749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Uložené procedury</a:t>
            </a: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B4C21490-7B59-4675-8C42-A33050FCD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4813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A209D-90D9-49FF-B324-AA583BB3A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Vytváření funkcí ve </a:t>
            </a:r>
            <a:r>
              <a:rPr lang="cs-CZ" dirty="0" err="1"/>
              <a:t>Workbench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1D52C1-6D59-488F-92BE-5C9F63DE6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 a Procedury vytváříme a modifikujeme ve </a:t>
            </a:r>
            <a:r>
              <a:rPr lang="cs-CZ" dirty="0" err="1"/>
              <a:t>Workbench</a:t>
            </a:r>
            <a:r>
              <a:rPr lang="cs-CZ" dirty="0"/>
              <a:t>.</a:t>
            </a:r>
          </a:p>
          <a:p>
            <a:r>
              <a:rPr lang="cs-CZ" dirty="0"/>
              <a:t>Používejte k tomu přímo připravený nástroj, který zajistí korektní prostředí a přípravu uložení těchto rutin do </a:t>
            </a:r>
            <a:r>
              <a:rPr lang="cs-CZ" dirty="0" err="1"/>
              <a:t>db</a:t>
            </a:r>
            <a:r>
              <a:rPr lang="cs-CZ" dirty="0"/>
              <a:t> systému.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3C51C04-6D68-4479-BE24-71D1F255AA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789040"/>
            <a:ext cx="4267200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316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CA761-06FE-4933-99C3-0ED6B3891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F14DCA-22EE-4EB9-848C-7D106A11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jednoduchou funkci, která na základě vstupní hodnoty (ceny) připočte k této hodnotě daň 21% </a:t>
            </a:r>
            <a:r>
              <a:rPr lang="cs-CZ" dirty="0" err="1"/>
              <a:t>dph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Návratová hodnota funkce bude částka s </a:t>
            </a:r>
            <a:r>
              <a:rPr lang="cs-CZ" dirty="0" err="1"/>
              <a:t>dph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Funkci pojmenujte jako </a:t>
            </a:r>
            <a:r>
              <a:rPr lang="cs-CZ" b="1" dirty="0" err="1"/>
              <a:t>get_price_with_dph</a:t>
            </a: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Úprava</a:t>
            </a:r>
          </a:p>
          <a:p>
            <a:r>
              <a:rPr lang="cs-CZ" dirty="0"/>
              <a:t>Upravte předchozí funkci tak, aby obsahovala druhý vstupní parametr, který bude přijímat proměnnou hodnoty výše DPH v procentech.</a:t>
            </a:r>
          </a:p>
        </p:txBody>
      </p:sp>
    </p:spTree>
    <p:extLst>
      <p:ext uri="{BB962C8B-B14F-4D97-AF65-F5344CB8AC3E}">
        <p14:creationId xmlns:p14="http://schemas.microsoft.com/office/powerpoint/2010/main" val="88885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0DDDE-0758-496E-BCF6-FFE9FC00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7030A0"/>
                </a:solidFill>
              </a:rPr>
              <a:t>Parametry a návratové hodnoty funkcí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3573E65-1EF9-454E-8FA4-9BB9B449D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Parametry funkcí</a:t>
            </a:r>
          </a:p>
          <a:p>
            <a:r>
              <a:rPr lang="cs-CZ" altLang="cs-CZ" dirty="0"/>
              <a:t>Parametry funkcí jsou </a:t>
            </a:r>
            <a:r>
              <a:rPr lang="cs-CZ" altLang="cs-CZ" b="1" dirty="0"/>
              <a:t>předávány hodnotou</a:t>
            </a:r>
            <a:r>
              <a:rPr lang="cs-CZ" altLang="cs-CZ" dirty="0"/>
              <a:t>. Je nutno uvádět datový typ.</a:t>
            </a:r>
          </a:p>
          <a:p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Návratové hodnoty</a:t>
            </a:r>
          </a:p>
          <a:p>
            <a:r>
              <a:rPr lang="cs-CZ" altLang="cs-CZ" sz="2000" dirty="0"/>
              <a:t>Funkce vracejí hodnotu pomocí příkazu </a:t>
            </a:r>
            <a:r>
              <a:rPr lang="cs-CZ" altLang="cs-CZ" sz="2000" b="1" dirty="0"/>
              <a:t>RETURN</a:t>
            </a:r>
            <a:r>
              <a:rPr lang="cs-CZ" altLang="cs-CZ" sz="2000" dirty="0"/>
              <a:t>, který zároveň končí provádění kódu funkce. Příkaz RETURN lze použít jen u funkcí, nikoli v procedurách. Datový typ návratové hodnoty musí být určen v seznamu parametrů pomocí klauzule </a:t>
            </a:r>
            <a:r>
              <a:rPr lang="cs-CZ" altLang="cs-CZ" sz="2000" b="1" dirty="0"/>
              <a:t>RETURNS</a:t>
            </a:r>
            <a:r>
              <a:rPr lang="cs-CZ" altLang="cs-CZ" sz="2000" dirty="0"/>
              <a:t>.</a:t>
            </a:r>
          </a:p>
          <a:p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 dirty="0"/>
              <a:t>		CREATE FUNCTION</a:t>
            </a:r>
            <a:r>
              <a:rPr lang="cs-CZ" altLang="cs-CZ" sz="2000" dirty="0"/>
              <a:t> </a:t>
            </a:r>
            <a:r>
              <a:rPr lang="cs-CZ" altLang="cs-CZ" sz="2000" dirty="0" err="1"/>
              <a:t>zkratit</a:t>
            </a:r>
            <a:r>
              <a:rPr lang="cs-CZ" altLang="cs-CZ" sz="2000" dirty="0"/>
              <a:t>(s VARCHAR(255), n INT)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dirty="0"/>
              <a:t>			RETURNS VARCHAR(255)</a:t>
            </a:r>
          </a:p>
          <a:p>
            <a:endParaRPr lang="cs-CZ" altLang="cs-CZ" sz="2000" dirty="0"/>
          </a:p>
          <a:p>
            <a:endParaRPr lang="cs-CZ" alt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C1F4D-B62B-41CE-9F8C-0F29384BB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Příklad 2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8309203B-9EC3-4704-B806-EB72675B17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47647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35288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14E4A-F47B-47F8-9528-312AD5975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Volání procedur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52CA5803-0F0A-4307-B088-68863DF02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Procedury je nutné volat příkazem </a:t>
            </a:r>
            <a:r>
              <a:rPr lang="cs-CZ" altLang="cs-CZ" b="1"/>
              <a:t>CALL</a:t>
            </a:r>
            <a:r>
              <a:rPr lang="cs-CZ" altLang="cs-CZ"/>
              <a:t>. Jako výsledek volání lze vrátit i tabulku (stejně jako v příkazu SELECT).</a:t>
            </a:r>
          </a:p>
          <a:p>
            <a:endParaRPr lang="cs-CZ" altLang="cs-CZ"/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CREATE PROCEDURE</a:t>
            </a:r>
            <a:r>
              <a:rPr lang="cs-CZ" altLang="cs-CZ"/>
              <a:t>  nacist_zaznam (</a:t>
            </a:r>
            <a:r>
              <a:rPr lang="cs-CZ" altLang="cs-CZ" b="1"/>
              <a:t>IN</a:t>
            </a:r>
            <a:r>
              <a:rPr lang="cs-CZ" altLang="cs-CZ"/>
              <a:t> id_titulu INT)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BEGIN</a:t>
            </a:r>
            <a:endParaRPr lang="cs-CZ" altLang="cs-CZ"/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</a:t>
            </a:r>
            <a:r>
              <a:rPr lang="cs-CZ" altLang="cs-CZ" sz="2000"/>
              <a:t>SELECT nazev, CONCAT(jmeno, ' ', prijmeni) AS autor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/>
              <a:t>		FROM knihy INNER JOIN autori ON autori.id = knihy.id_autor 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/>
              <a:t>		WHERE knihy.id = id_titulu;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END;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CALL</a:t>
            </a:r>
            <a:r>
              <a:rPr lang="cs-CZ" altLang="cs-CZ"/>
              <a:t> nacist_zaznam(1);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EBA7F-1034-4640-B4C9-20A5EE3C2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Volání procedur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24C5367E-1F38-441E-8AAD-7F6E53C07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CREATE PROCEDURE</a:t>
            </a:r>
            <a:r>
              <a:rPr lang="cs-CZ" altLang="cs-CZ"/>
              <a:t> polovina (IN a INT, OUT b INT)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BEGIN</a:t>
            </a:r>
            <a:endParaRPr lang="cs-CZ" altLang="cs-CZ"/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SET b = a/2;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END;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r>
              <a:rPr lang="cs-CZ" altLang="cs-CZ" b="1">
                <a:solidFill>
                  <a:srgbClr val="7030A0"/>
                </a:solidFill>
              </a:rPr>
              <a:t>Volání procedury: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	CALL</a:t>
            </a:r>
            <a:r>
              <a:rPr lang="cs-CZ" altLang="cs-CZ"/>
              <a:t> polovina (10, @vysledek);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SELECT @vysledek AS polovina_zadani;</a:t>
            </a:r>
          </a:p>
        </p:txBody>
      </p:sp>
      <p:cxnSp>
        <p:nvCxnSpPr>
          <p:cNvPr id="5" name="Přímá spojovací šipka 4">
            <a:extLst>
              <a:ext uri="{FF2B5EF4-FFF2-40B4-BE49-F238E27FC236}">
                <a16:creationId xmlns:a16="http://schemas.microsoft.com/office/drawing/2014/main" id="{5A0245E6-62B6-4DA5-AC04-57ADFDE67F06}"/>
              </a:ext>
            </a:extLst>
          </p:cNvPr>
          <p:cNvCxnSpPr/>
          <p:nvPr/>
        </p:nvCxnSpPr>
        <p:spPr>
          <a:xfrm flipH="1">
            <a:off x="3563938" y="1989138"/>
            <a:ext cx="1223962" cy="2663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>
            <a:extLst>
              <a:ext uri="{FF2B5EF4-FFF2-40B4-BE49-F238E27FC236}">
                <a16:creationId xmlns:a16="http://schemas.microsoft.com/office/drawing/2014/main" id="{2B246CEA-5BBA-4955-B248-966766F4106E}"/>
              </a:ext>
            </a:extLst>
          </p:cNvPr>
          <p:cNvCxnSpPr/>
          <p:nvPr/>
        </p:nvCxnSpPr>
        <p:spPr>
          <a:xfrm flipH="1">
            <a:off x="4572000" y="1989138"/>
            <a:ext cx="1584325" cy="266382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5CE7A-6857-4E85-8B32-4281400E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Parametry procedur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5B167393-0C65-4444-BD11-BF2ED17A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Parametry procedur</a:t>
            </a:r>
          </a:p>
          <a:p>
            <a:r>
              <a:rPr lang="cs-CZ" altLang="cs-CZ" sz="2000" dirty="0"/>
              <a:t>Parametry procedur lze předávat jak </a:t>
            </a:r>
            <a:r>
              <a:rPr lang="cs-CZ" altLang="cs-CZ" sz="2000" b="1" dirty="0"/>
              <a:t>hodnotou</a:t>
            </a:r>
            <a:r>
              <a:rPr lang="cs-CZ" altLang="cs-CZ" sz="2000" dirty="0"/>
              <a:t>, tak </a:t>
            </a:r>
            <a:r>
              <a:rPr lang="cs-CZ" altLang="cs-CZ" sz="2000" b="1" dirty="0"/>
              <a:t>odkazem</a:t>
            </a:r>
            <a:r>
              <a:rPr lang="cs-CZ" altLang="cs-CZ" sz="2000" dirty="0"/>
              <a:t>. </a:t>
            </a:r>
          </a:p>
          <a:p>
            <a:r>
              <a:rPr lang="cs-CZ" altLang="cs-CZ" sz="2000" dirty="0"/>
              <a:t>Je nutno uvádět datový typ.</a:t>
            </a:r>
          </a:p>
          <a:p>
            <a:pPr marL="0" indent="0">
              <a:buNone/>
            </a:pP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dirty="0"/>
              <a:t>Každý parametr je uváděn v tomto tvaru:</a:t>
            </a:r>
          </a:p>
          <a:p>
            <a:r>
              <a:rPr lang="cs-CZ" altLang="cs-CZ" sz="2000" dirty="0"/>
              <a:t>[</a:t>
            </a:r>
            <a:r>
              <a:rPr lang="cs-CZ" altLang="cs-CZ" sz="2000" b="1" dirty="0"/>
              <a:t>IN</a:t>
            </a:r>
            <a:r>
              <a:rPr lang="cs-CZ" altLang="cs-CZ" sz="2000" dirty="0"/>
              <a:t> nebo </a:t>
            </a:r>
            <a:r>
              <a:rPr lang="cs-CZ" altLang="cs-CZ" sz="2000" b="1" dirty="0"/>
              <a:t>OUT</a:t>
            </a:r>
            <a:r>
              <a:rPr lang="cs-CZ" altLang="cs-CZ" sz="2000" dirty="0"/>
              <a:t> nebo </a:t>
            </a:r>
            <a:r>
              <a:rPr lang="cs-CZ" altLang="cs-CZ" sz="2000" b="1" dirty="0"/>
              <a:t>INOUT</a:t>
            </a:r>
            <a:r>
              <a:rPr lang="cs-CZ" altLang="cs-CZ" sz="2000" dirty="0"/>
              <a:t>] </a:t>
            </a:r>
            <a:r>
              <a:rPr lang="cs-CZ" altLang="cs-CZ" sz="2000" dirty="0" err="1">
                <a:solidFill>
                  <a:schemeClr val="bg1">
                    <a:lumMod val="50000"/>
                  </a:schemeClr>
                </a:solidFill>
              </a:rPr>
              <a:t>nazev_parametru</a:t>
            </a:r>
            <a:r>
              <a:rPr lang="cs-CZ" altLang="cs-CZ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2000" i="1" dirty="0" err="1"/>
              <a:t>datovy_typ</a:t>
            </a:r>
            <a:endParaRPr lang="cs-CZ" altLang="cs-CZ" sz="2000" i="1" dirty="0"/>
          </a:p>
          <a:p>
            <a:pPr marL="0" indent="0">
              <a:buNone/>
            </a:pPr>
            <a:endParaRPr lang="cs-CZ" altLang="cs-CZ" sz="2000" i="1" dirty="0"/>
          </a:p>
          <a:p>
            <a:r>
              <a:rPr lang="cs-CZ" altLang="cs-CZ" sz="2000" dirty="0"/>
              <a:t>Povoleny jsou všechny datové typy </a:t>
            </a:r>
            <a:r>
              <a:rPr lang="cs-CZ" altLang="cs-CZ" sz="2000" dirty="0" err="1"/>
              <a:t>MySQL</a:t>
            </a:r>
            <a:r>
              <a:rPr lang="cs-CZ" altLang="cs-CZ" sz="2000" dirty="0"/>
              <a:t>, např. INT, VARCHAR(n) atd. </a:t>
            </a:r>
            <a:r>
              <a:rPr lang="cs-CZ" altLang="cs-CZ" sz="2000" b="1" dirty="0"/>
              <a:t>Je důležité dávat dobrý pozor, aby se názvy parametrů lišily od názvů tabulek a sloupců, jinak může v kódu SQL dojít k chybám interpretace.</a:t>
            </a: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endParaRPr lang="cs-CZ" altLang="cs-CZ" b="1" dirty="0"/>
          </a:p>
          <a:p>
            <a:endParaRPr lang="cs-CZ" altLang="cs-CZ" b="1" dirty="0"/>
          </a:p>
          <a:p>
            <a:endParaRPr lang="cs-CZ" altLang="cs-CZ" sz="20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3EA579-2A77-411E-B79F-F54A9563BE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533400"/>
            <a:ext cx="2537522" cy="158595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F3F96-1656-4F3C-A695-13CFF9AF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r>
              <a:rPr lang="cs-CZ" dirty="0"/>
              <a:t>Parametry procedur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5B55B1-F964-47F7-A863-019AF933B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402832" cy="4718304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500" b="1" dirty="0"/>
              <a:t>IN</a:t>
            </a:r>
            <a:r>
              <a:rPr lang="cs-CZ" sz="1500" dirty="0"/>
              <a:t>: Když definujeme parametr jako IN, </a:t>
            </a:r>
            <a:r>
              <a:rPr lang="cs-CZ" sz="1500" b="1" dirty="0"/>
              <a:t>musí volající program předat argument UP</a:t>
            </a:r>
            <a:r>
              <a:rPr lang="cs-CZ" sz="1500" dirty="0"/>
              <a:t>. </a:t>
            </a:r>
            <a:r>
              <a:rPr lang="cs-CZ" sz="1500" u="sng" dirty="0"/>
              <a:t>Kromě toho je chráněna hodnota parametru IN</a:t>
            </a:r>
            <a:r>
              <a:rPr lang="cs-CZ" sz="1500" dirty="0"/>
              <a:t>. To znamená, že i když je hodnota parametru IN změněna uvnitř UP, její původní hodnota je zachována i po ukončení UP. Jinými slovy, uložená procedura pracuje s kopií parametru IN. </a:t>
            </a:r>
          </a:p>
          <a:p>
            <a:pPr marL="0" indent="0">
              <a:lnSpc>
                <a:spcPct val="90000"/>
              </a:lnSpc>
              <a:buNone/>
            </a:pP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b="1" dirty="0"/>
              <a:t>OUT</a:t>
            </a:r>
            <a:r>
              <a:rPr lang="cs-CZ" sz="1500" dirty="0"/>
              <a:t>: Hodnotu parametru OUT lze změnit uvnitř uložené procedury a její nová hodnota se předá zpět volajícímu programu. UP nemůže při spuštění získat přístup k počáteční hodnotě parametru OUT.</a:t>
            </a:r>
          </a:p>
          <a:p>
            <a:pPr>
              <a:lnSpc>
                <a:spcPct val="90000"/>
              </a:lnSpc>
            </a:pPr>
            <a:endParaRPr lang="cs-CZ" sz="1500" dirty="0"/>
          </a:p>
          <a:p>
            <a:pPr>
              <a:lnSpc>
                <a:spcPct val="90000"/>
              </a:lnSpc>
            </a:pPr>
            <a:r>
              <a:rPr lang="cs-CZ" sz="1500" b="1" dirty="0"/>
              <a:t>INOUT: </a:t>
            </a:r>
            <a:r>
              <a:rPr lang="cs-CZ" sz="1500" dirty="0"/>
              <a:t>Parametr INOUT je kombinací parametrů IN a OUT. To znamená, že volající program může předat argument a uložená procedura může upravit parametr INOUT a předat novou hodnotu zpět volajícímu programu.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010BC3-6BB6-496B-9224-2A2C2C67A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84275"/>
            <a:ext cx="4038600" cy="22964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79257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5CE7A-6857-4E85-8B32-4281400E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Návratové hodnoty procedur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5B167393-0C65-4444-BD11-BF2ED17AC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Návratové hodnoty procedur</a:t>
            </a:r>
          </a:p>
          <a:p>
            <a:r>
              <a:rPr lang="cs-CZ" altLang="cs-CZ" sz="2000" dirty="0"/>
              <a:t>Na rozdíl od funkcí procedury nevrací striktně jednu hodnotu. Nemusí vrátit vůbec nic. </a:t>
            </a:r>
          </a:p>
          <a:p>
            <a:r>
              <a:rPr lang="cs-CZ" altLang="cs-CZ" sz="2000" b="1" i="1" dirty="0"/>
              <a:t>V procedurách je však možno běžně používat příkazy SELECT, a to i vícekrát za sebou</a:t>
            </a:r>
            <a:r>
              <a:rPr lang="cs-CZ" altLang="cs-CZ" sz="2000" dirty="0"/>
              <a:t>. Procedura tak může vracet (zobrazovat) více výsledných sad dotazu SELECT.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endParaRPr lang="cs-CZ" altLang="cs-CZ" b="1" dirty="0"/>
          </a:p>
          <a:p>
            <a:endParaRPr lang="cs-CZ" altLang="cs-CZ" b="1" dirty="0"/>
          </a:p>
          <a:p>
            <a:endParaRPr lang="cs-CZ" altLang="cs-CZ" sz="2000" b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F11EAE-748D-4ABB-BF11-21E74468A4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221088"/>
            <a:ext cx="4027693" cy="1661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537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91427-5D67-4F7C-AE0F-5B2EDA63E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1AE6D-A630-4D19-AF7D-29838C061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proceduru, které předáme id aprobace a ona nám vypíše jmenný seznam pedagogů, kteří tuto aprobaci mají.</a:t>
            </a:r>
          </a:p>
          <a:p>
            <a:r>
              <a:rPr lang="cs-CZ" dirty="0"/>
              <a:t>Procedur nazvěte např. </a:t>
            </a:r>
            <a:r>
              <a:rPr lang="cs-CZ" i="1" dirty="0" err="1"/>
              <a:t>vypis_pedagogy_podle_aprobace_id</a:t>
            </a:r>
            <a:endParaRPr lang="cs-CZ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E5173B-B5CD-4D07-A7AE-4E73F5722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284984"/>
            <a:ext cx="4932040" cy="25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94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2B35C-2B48-4719-9D53-7EF70E3AB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Uložené procedury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6E9EB774-6427-4345-BD59-C3AC3D8BD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UP zahrnují vlastní programy (</a:t>
            </a:r>
            <a:r>
              <a:rPr lang="cs-CZ" altLang="cs-CZ" b="1"/>
              <a:t>procedury</a:t>
            </a:r>
            <a:r>
              <a:rPr lang="cs-CZ" altLang="cs-CZ"/>
              <a:t>)</a:t>
            </a:r>
            <a:r>
              <a:rPr lang="cs-CZ" altLang="cs-CZ" b="1"/>
              <a:t>, </a:t>
            </a:r>
            <a:r>
              <a:rPr lang="cs-CZ" altLang="cs-CZ"/>
              <a:t>které jsou uloženy a spouštěny přímo databázovým serverem!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Výhody</a:t>
            </a:r>
          </a:p>
          <a:p>
            <a:r>
              <a:rPr lang="cs-CZ" altLang="cs-CZ" sz="2000"/>
              <a:t>Vyšší rychlost</a:t>
            </a:r>
          </a:p>
          <a:p>
            <a:r>
              <a:rPr lang="cs-CZ" altLang="cs-CZ" sz="2000"/>
              <a:t>Odpadá redundance kódu</a:t>
            </a:r>
          </a:p>
          <a:p>
            <a:r>
              <a:rPr lang="cs-CZ" altLang="cs-CZ" sz="2000"/>
              <a:t>Vylepšení zabezpečení databáze</a:t>
            </a:r>
          </a:p>
          <a:p>
            <a:endParaRPr lang="cs-CZ" altLang="cs-CZ" sz="200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Nevýhody</a:t>
            </a:r>
          </a:p>
          <a:p>
            <a:r>
              <a:rPr lang="cs-CZ" altLang="cs-CZ" sz="2000"/>
              <a:t>„Potřeba ovládat jazyk PL/SQL“</a:t>
            </a:r>
          </a:p>
          <a:p>
            <a:r>
              <a:rPr lang="cs-CZ" altLang="cs-CZ" sz="2000"/>
              <a:t>Problém s přenositelností na jiné databázové platformy</a:t>
            </a:r>
            <a:endParaRPr lang="cs-CZ" altLang="cs-CZ" sz="2000" dirty="0"/>
          </a:p>
        </p:txBody>
      </p:sp>
      <p:pic>
        <p:nvPicPr>
          <p:cNvPr id="4" name="Obrázek 3" descr="Obsah obrázku text, podepsat, jídelní nádobí, hrníček&#10;&#10;Popis byl vytvořen automaticky">
            <a:extLst>
              <a:ext uri="{FF2B5EF4-FFF2-40B4-BE49-F238E27FC236}">
                <a16:creationId xmlns:a16="http://schemas.microsoft.com/office/drawing/2014/main" id="{18D31F62-4231-49B7-9CEB-2B4D26C8D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636912"/>
            <a:ext cx="1905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BD8CC-0BF0-4E4F-AD10-9B30061C9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Proměnné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AAE156-5C7B-40F6-922C-27FE3F2DD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V </a:t>
            </a:r>
            <a:r>
              <a:rPr lang="cs-CZ" dirty="0" err="1"/>
              <a:t>MySQL</a:t>
            </a:r>
            <a:r>
              <a:rPr lang="cs-CZ" dirty="0"/>
              <a:t> je možno pracovat se třemi typy proměnných:</a:t>
            </a:r>
          </a:p>
          <a:p>
            <a:pPr>
              <a:buFont typeface="Arial" charset="0"/>
              <a:buNone/>
              <a:defRPr/>
            </a:pPr>
            <a:endParaRPr lang="cs-CZ" dirty="0"/>
          </a:p>
          <a:p>
            <a:pPr marL="457200" indent="-457200">
              <a:buFont typeface="Arial" charset="0"/>
              <a:buNone/>
              <a:defRPr/>
            </a:pPr>
            <a:r>
              <a:rPr lang="cs-CZ" b="1" dirty="0"/>
              <a:t>Běžné (globální) proměnné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cs-CZ" dirty="0"/>
              <a:t>Tyto poznáme podle předpony @. Obsah těchto proměnných se ztrácí po odpojení od serveru </a:t>
            </a:r>
            <a:r>
              <a:rPr lang="cs-CZ" dirty="0" err="1"/>
              <a:t>MySQL</a:t>
            </a:r>
            <a:r>
              <a:rPr lang="cs-CZ" dirty="0"/>
              <a:t>.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cs-CZ" dirty="0"/>
              <a:t>V těle UP se většinou nepoužívají, pro tyto účely je lépe použít lokální proměnné.</a:t>
            </a:r>
          </a:p>
          <a:p>
            <a:pPr marL="457200" indent="-457200">
              <a:buFont typeface="Arial" charset="0"/>
              <a:buChar char="•"/>
              <a:defRPr/>
            </a:pPr>
            <a:endParaRPr lang="cs-CZ" dirty="0"/>
          </a:p>
          <a:p>
            <a:pPr marL="457200" indent="-457200">
              <a:buFont typeface="Arial" charset="0"/>
              <a:buNone/>
              <a:defRPr/>
            </a:pPr>
            <a:r>
              <a:rPr lang="cs-CZ" b="1" dirty="0"/>
              <a:t>Systémové a serverové proměnné</a:t>
            </a:r>
          </a:p>
          <a:p>
            <a:pPr marL="457200" indent="-457200">
              <a:buFont typeface="Arial" charset="0"/>
              <a:buChar char="•"/>
              <a:defRPr/>
            </a:pPr>
            <a:r>
              <a:rPr lang="cs-CZ" dirty="0"/>
              <a:t>Tyto proměnné ukládají stav a vlastnosti serveru </a:t>
            </a:r>
            <a:r>
              <a:rPr lang="cs-CZ" dirty="0" err="1"/>
              <a:t>MySQL</a:t>
            </a:r>
            <a:r>
              <a:rPr lang="cs-CZ" dirty="0"/>
              <a:t>. Poznáme je podle předpony @@.</a:t>
            </a:r>
            <a:endParaRPr lang="cs-CZ" b="1" dirty="0"/>
          </a:p>
          <a:p>
            <a:pPr marL="457200" indent="-457200">
              <a:buFont typeface="Arial" charset="0"/>
              <a:buChar char="•"/>
              <a:defRPr/>
            </a:pPr>
            <a:endParaRPr lang="cs-CZ" dirty="0"/>
          </a:p>
          <a:p>
            <a:pPr marL="457200" indent="-457200">
              <a:buFont typeface="+mj-lt"/>
              <a:buAutoNum type="arabicPeriod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72956-D7FE-41AB-AB7B-1E3975B8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Lokální proměnné UP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E6998BD-A1A5-48A6-B1E4-0798A275D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Tyto proměnné jsou uloženy přímo v UP a jsou dostupné jen v ní. </a:t>
            </a:r>
            <a:r>
              <a:rPr lang="cs-CZ" altLang="cs-CZ" b="1"/>
              <a:t>Nemají žádné předpony, které by je odlišily a jejich názvy se musí lišit od názvů tabulek a sloupců.</a:t>
            </a:r>
          </a:p>
          <a:p>
            <a:endParaRPr lang="cs-CZ" altLang="cs-CZ" b="1"/>
          </a:p>
          <a:p>
            <a:r>
              <a:rPr lang="cs-CZ" altLang="cs-CZ"/>
              <a:t>Musí být v UP deklarovány příkazem </a:t>
            </a:r>
            <a:r>
              <a:rPr lang="cs-CZ" altLang="cs-CZ" b="1"/>
              <a:t>DECLARE</a:t>
            </a:r>
            <a:r>
              <a:rPr lang="cs-CZ" altLang="cs-CZ"/>
              <a:t>. </a:t>
            </a:r>
          </a:p>
          <a:p>
            <a:r>
              <a:rPr lang="cs-CZ" altLang="cs-CZ"/>
              <a:t>Obsah lokálních proměnných je ztracen ihned poté, co blok ve kterém byly deklarovány končí. </a:t>
            </a:r>
          </a:p>
          <a:p>
            <a:r>
              <a:rPr lang="cs-CZ" altLang="cs-CZ"/>
              <a:t>Lokálním rozsahem proměnných se rozumí vnitřek bloku BEGIN/END, ve kterém jsou definovány (viz příklad skripta).</a:t>
            </a:r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FDC295-5146-41A5-B88A-39BD7EE4C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Deklarování lokálních proměnných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657F6EB3-4D21-495B-A0CF-AAAF9639F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Lokální proměnné musí být deklarovány!</a:t>
            </a:r>
          </a:p>
          <a:p>
            <a:r>
              <a:rPr lang="cs-CZ" altLang="cs-CZ" b="1" dirty="0"/>
              <a:t>Deklarace lokálních proměnných musí být umístěna uvnitř bloku BEGIN-END a před dalšími příkazy v tomto bloku. </a:t>
            </a:r>
          </a:p>
          <a:p>
            <a:endParaRPr lang="cs-CZ" altLang="cs-CZ" b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Syntaxe deklarace proměnné vypadá takto: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cs-CZ" altLang="cs-CZ" b="1" dirty="0"/>
              <a:t>DECLARE</a:t>
            </a:r>
            <a:r>
              <a:rPr lang="cs-CZ" altLang="cs-CZ" dirty="0"/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nazev_promenne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/>
              <a:t>datový typ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dirty="0"/>
          </a:p>
          <a:p>
            <a:r>
              <a:rPr lang="cs-CZ" altLang="cs-CZ" dirty="0"/>
              <a:t>U všech lokálních proměnných je nutné zadat jejich datový typ. Lokální proměnné obsahují implicitně hodnotu NULL, pokud neprovedete jejich inicializaci jinou hodnotou.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CD589-58C1-4B08-8EE6-8E102D56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Podmínková konstrukce IF – THEN – ELSE 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0EB707BB-659D-47FE-8922-04EA69834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Neplést s funkcí IF(), kterou lze použít i v příkazech SELECT, UPDATE nebo INSERT</a:t>
            </a:r>
            <a:r>
              <a:rPr lang="cs-CZ" altLang="cs-CZ" dirty="0"/>
              <a:t>.</a:t>
            </a:r>
          </a:p>
          <a:p>
            <a:endParaRPr lang="cs-CZ" altLang="cs-CZ" dirty="0"/>
          </a:p>
          <a:p>
            <a:r>
              <a:rPr lang="cs-CZ" altLang="cs-CZ" dirty="0"/>
              <a:t>Syntaxe podmínkové konstrukce pro UP je následující: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	IF</a:t>
            </a:r>
            <a:r>
              <a:rPr lang="cs-CZ" altLang="cs-CZ" dirty="0"/>
              <a:t> </a:t>
            </a:r>
            <a:r>
              <a:rPr lang="cs-CZ" altLang="cs-CZ" dirty="0" err="1"/>
              <a:t>podminka</a:t>
            </a:r>
            <a:r>
              <a:rPr lang="cs-CZ" altLang="cs-CZ" dirty="0"/>
              <a:t> </a:t>
            </a:r>
            <a:r>
              <a:rPr lang="cs-CZ" altLang="cs-CZ" b="1" dirty="0"/>
              <a:t>THEN</a:t>
            </a: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			příkazy;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		[</a:t>
            </a:r>
            <a:r>
              <a:rPr lang="cs-CZ" altLang="cs-CZ" b="1" dirty="0"/>
              <a:t>ELSE IF</a:t>
            </a:r>
            <a:r>
              <a:rPr lang="cs-CZ" altLang="cs-CZ" dirty="0"/>
              <a:t> </a:t>
            </a:r>
            <a:r>
              <a:rPr lang="cs-CZ" altLang="cs-CZ" dirty="0" err="1"/>
              <a:t>podminka</a:t>
            </a:r>
            <a:r>
              <a:rPr lang="cs-CZ" altLang="cs-CZ" dirty="0"/>
              <a:t> </a:t>
            </a:r>
            <a:r>
              <a:rPr lang="cs-CZ" altLang="cs-CZ" b="1" dirty="0"/>
              <a:t>THEN </a:t>
            </a: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			příkazy;] ...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		[</a:t>
            </a:r>
            <a:r>
              <a:rPr lang="cs-CZ" altLang="cs-CZ" b="1" dirty="0"/>
              <a:t>ELSE</a:t>
            </a: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dirty="0"/>
              <a:t>			příkazy;]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	END IF</a:t>
            </a:r>
            <a:r>
              <a:rPr lang="cs-CZ" altLang="cs-CZ" dirty="0"/>
              <a:t>;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7CEE9-8490-4357-B103-D1A886FA1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FC6FD9-0037-40F7-A148-72F1BF54B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podobnou proceduru, které ale nebudeme předávat id aprobace, ale její název.</a:t>
            </a:r>
          </a:p>
          <a:p>
            <a:r>
              <a:rPr lang="cs-CZ" i="1" dirty="0" err="1"/>
              <a:t>vypis_pedagogy_podle_aprobace_nazev</a:t>
            </a:r>
            <a:endParaRPr lang="cs-CZ" i="1" dirty="0"/>
          </a:p>
          <a:p>
            <a:r>
              <a:rPr lang="cs-CZ" dirty="0"/>
              <a:t>Pokud aprobace nebude nalezena, procedura vrátí informaci ve výstupní proměnné </a:t>
            </a:r>
            <a:r>
              <a:rPr lang="cs-CZ" b="1" dirty="0" err="1"/>
              <a:t>msg</a:t>
            </a:r>
            <a:r>
              <a:rPr lang="cs-CZ" dirty="0"/>
              <a:t>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83BE68C-73F4-4621-8C60-EEDCEC2AE3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59769"/>
            <a:ext cx="4932040" cy="2593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8744C-2233-47E7-B560-99D3E53E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Cyklus REPEAT-UNTIL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FEDBF367-BFF4-4624-81D7-7F05D6358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Instrukce uvedené mezi klíčovými slovy cyklu jsou prováděny do té doby, </a:t>
            </a:r>
            <a:r>
              <a:rPr lang="cs-CZ" altLang="cs-CZ" sz="1800" b="1" dirty="0"/>
              <a:t>dokud není poprvé splněna zadaná podmínka</a:t>
            </a:r>
            <a:r>
              <a:rPr lang="cs-CZ" altLang="cs-CZ" sz="1800" dirty="0"/>
              <a:t>. </a:t>
            </a:r>
            <a:r>
              <a:rPr lang="cs-CZ" altLang="cs-CZ" sz="1800" i="1" u="sng" dirty="0"/>
              <a:t>Protože tato podmínka se vyhodnotí až na konci cyklu, provede se tělo cyklu minimálně jednou.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11ECD2A-840B-47E7-AACF-9E2640FD4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539244"/>
              </p:ext>
            </p:extLst>
          </p:nvPr>
        </p:nvGraphicFramePr>
        <p:xfrm>
          <a:off x="683418" y="2708920"/>
          <a:ext cx="7777164" cy="3302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389">
                <a:tc>
                  <a:txBody>
                    <a:bodyPr/>
                    <a:lstStyle/>
                    <a:p>
                      <a:r>
                        <a:rPr lang="cs-CZ" sz="1800" dirty="0"/>
                        <a:t>Syntax</a:t>
                      </a:r>
                    </a:p>
                  </a:txBody>
                  <a:tcPr marL="91444" marR="91444" marT="45703" marB="45703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Příklad</a:t>
                      </a:r>
                    </a:p>
                  </a:txBody>
                  <a:tcPr marL="91444" marR="91444" marT="45703" marB="4570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3611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dirty="0"/>
                        <a:t>[</a:t>
                      </a:r>
                      <a:r>
                        <a:rPr lang="cs-CZ" sz="1800" dirty="0" err="1"/>
                        <a:t>nazev</a:t>
                      </a:r>
                      <a:r>
                        <a:rPr lang="cs-CZ" sz="1800" dirty="0"/>
                        <a:t>:] </a:t>
                      </a:r>
                      <a:r>
                        <a:rPr lang="cs-CZ" sz="1800" b="1" dirty="0"/>
                        <a:t>REPEAT</a:t>
                      </a:r>
                      <a:endParaRPr lang="cs-CZ" sz="1800" b="0" dirty="0"/>
                    </a:p>
                    <a:p>
                      <a:pPr>
                        <a:buNone/>
                      </a:pPr>
                      <a:r>
                        <a:rPr lang="cs-CZ" sz="1800" b="0" baseline="0" dirty="0"/>
                        <a:t>                   </a:t>
                      </a:r>
                      <a:r>
                        <a:rPr lang="cs-CZ" sz="1800" dirty="0"/>
                        <a:t>příkazy;</a:t>
                      </a:r>
                    </a:p>
                    <a:p>
                      <a:pPr>
                        <a:buNone/>
                      </a:pPr>
                      <a:r>
                        <a:rPr lang="cs-CZ" sz="1800" b="1" dirty="0"/>
                        <a:t>                   UNTIL</a:t>
                      </a:r>
                      <a:r>
                        <a:rPr lang="cs-CZ" sz="1800" dirty="0"/>
                        <a:t> podmínka</a:t>
                      </a:r>
                    </a:p>
                    <a:p>
                      <a:pPr>
                        <a:buNone/>
                      </a:pPr>
                      <a:r>
                        <a:rPr lang="cs-CZ" sz="1800" b="1" baseline="0" dirty="0"/>
                        <a:t>               </a:t>
                      </a:r>
                      <a:r>
                        <a:rPr lang="cs-CZ" sz="1800" b="1" dirty="0"/>
                        <a:t>END REPEAT</a:t>
                      </a:r>
                      <a:r>
                        <a:rPr lang="cs-CZ" sz="1800" dirty="0"/>
                        <a:t> [</a:t>
                      </a:r>
                      <a:r>
                        <a:rPr lang="cs-CZ" sz="1800" dirty="0" err="1"/>
                        <a:t>nazev</a:t>
                      </a:r>
                      <a:r>
                        <a:rPr lang="cs-CZ" sz="1800" dirty="0"/>
                        <a:t>];</a:t>
                      </a:r>
                    </a:p>
                    <a:p>
                      <a:endParaRPr lang="cs-CZ" sz="1800" dirty="0"/>
                    </a:p>
                  </a:txBody>
                  <a:tcPr marL="91444" marR="91444" marT="45703" marB="45703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CREATE PROCEDURE </a:t>
                      </a:r>
                      <a:r>
                        <a:rPr lang="en-US" sz="1800" b="1" dirty="0" err="1"/>
                        <a:t>dorepeat</a:t>
                      </a:r>
                      <a:r>
                        <a:rPr lang="cs-CZ" sz="1800" b="1" dirty="0"/>
                        <a:t> </a:t>
                      </a:r>
                      <a:r>
                        <a:rPr lang="en-US" sz="1800" b="1" dirty="0"/>
                        <a:t>(</a:t>
                      </a:r>
                      <a:r>
                        <a:rPr lang="cs-CZ" sz="1800" b="1" dirty="0"/>
                        <a:t>IN </a:t>
                      </a:r>
                      <a:r>
                        <a:rPr lang="en-US" sz="1800" b="1" dirty="0"/>
                        <a:t>p1 INT)</a:t>
                      </a:r>
                      <a:r>
                        <a:rPr lang="en-US" sz="1800" dirty="0"/>
                        <a:t> </a:t>
                      </a:r>
                      <a:r>
                        <a:rPr lang="en-US" sz="1800" b="1" dirty="0"/>
                        <a:t>BEGIN</a:t>
                      </a:r>
                      <a:r>
                        <a:rPr lang="en-US" sz="1800" dirty="0"/>
                        <a:t> </a:t>
                      </a:r>
                      <a:endParaRPr lang="cs-CZ" sz="1800" dirty="0"/>
                    </a:p>
                    <a:p>
                      <a:r>
                        <a:rPr lang="cs-CZ" sz="1800" b="1" dirty="0"/>
                        <a:t>       </a:t>
                      </a:r>
                      <a:r>
                        <a:rPr lang="en-US" sz="1800" b="0" dirty="0">
                          <a:solidFill>
                            <a:schemeClr val="tx2"/>
                          </a:solidFill>
                        </a:rPr>
                        <a:t>SET @x = 0; </a:t>
                      </a:r>
                      <a:endParaRPr lang="cs-CZ" sz="1800" b="0" dirty="0">
                        <a:solidFill>
                          <a:schemeClr val="tx2"/>
                        </a:solidFill>
                      </a:endParaRPr>
                    </a:p>
                    <a:p>
                      <a:endParaRPr lang="cs-CZ" sz="1800" dirty="0"/>
                    </a:p>
                    <a:p>
                      <a:r>
                        <a:rPr lang="cs-CZ" sz="1800" b="1" dirty="0"/>
                        <a:t>       </a:t>
                      </a:r>
                      <a:r>
                        <a:rPr lang="en-US" sz="1800" b="1" dirty="0"/>
                        <a:t>REPEAT</a:t>
                      </a:r>
                      <a:r>
                        <a:rPr lang="en-US" sz="1800" dirty="0"/>
                        <a:t> </a:t>
                      </a:r>
                      <a:endParaRPr lang="cs-CZ" sz="1800" dirty="0"/>
                    </a:p>
                    <a:p>
                      <a:r>
                        <a:rPr lang="cs-CZ" sz="1800" b="1" dirty="0"/>
                        <a:t>            </a:t>
                      </a:r>
                      <a:r>
                        <a:rPr lang="en-US" sz="1800" b="0" dirty="0"/>
                        <a:t>SET @x = @x + 1; </a:t>
                      </a:r>
                      <a:endParaRPr lang="cs-CZ" sz="1800" b="0" dirty="0"/>
                    </a:p>
                    <a:p>
                      <a:r>
                        <a:rPr lang="cs-CZ" sz="1800" b="1" dirty="0"/>
                        <a:t>            </a:t>
                      </a:r>
                      <a:r>
                        <a:rPr lang="en-US" sz="1800" b="1" dirty="0"/>
                        <a:t>UNTIL @x &gt; p1 </a:t>
                      </a:r>
                      <a:endParaRPr lang="cs-CZ" sz="1800" b="1" dirty="0"/>
                    </a:p>
                    <a:p>
                      <a:r>
                        <a:rPr lang="cs-CZ" sz="1800" b="1" dirty="0"/>
                        <a:t>       </a:t>
                      </a:r>
                      <a:r>
                        <a:rPr lang="en-US" sz="1800" b="1" dirty="0"/>
                        <a:t>END REPEAT;</a:t>
                      </a:r>
                      <a:r>
                        <a:rPr lang="en-US" sz="1800" dirty="0"/>
                        <a:t> </a:t>
                      </a:r>
                      <a:endParaRPr lang="cs-CZ" sz="1800" dirty="0"/>
                    </a:p>
                    <a:p>
                      <a:endParaRPr lang="cs-CZ" sz="1800" dirty="0"/>
                    </a:p>
                    <a:p>
                      <a:r>
                        <a:rPr lang="en-US" sz="1800" b="1" dirty="0"/>
                        <a:t>END</a:t>
                      </a:r>
                      <a:endParaRPr lang="cs-CZ" sz="1800" dirty="0"/>
                    </a:p>
                  </a:txBody>
                  <a:tcPr marL="91444" marR="91444" marT="45703" marB="4570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352FD338-EF9D-47DC-AF8A-3A3476E1592E}"/>
              </a:ext>
            </a:extLst>
          </p:cNvPr>
          <p:cNvSpPr txBox="1"/>
          <p:nvPr/>
        </p:nvSpPr>
        <p:spPr>
          <a:xfrm>
            <a:off x="683418" y="6093296"/>
            <a:ext cx="7777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Otázka: </a:t>
            </a:r>
            <a:r>
              <a:rPr lang="cs-CZ" dirty="0"/>
              <a:t>Pokud vstupní argument p1 bude mít hodnotu 10. Jaká bude hodnota běžné proměnné @x po ukončení procedury?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8744C-2233-47E7-B560-99D3E53E4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Cyklus REPEAT-UNTIL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FEDBF367-BFF4-4624-81D7-7F05D6358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43FC98C-3649-4544-8D55-9427417D2B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022564"/>
            <a:ext cx="2885714" cy="36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5255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A3B07-BA1B-4707-B790-19A3B308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Cyklus WHILE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02C9672-89CA-48E3-92D0-CA46300F9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Instrukce uvedené mezi klíčovými slovy DO a END WHILE se provádí, </a:t>
            </a:r>
            <a:r>
              <a:rPr lang="cs-CZ" altLang="cs-CZ" sz="2000" b="1" dirty="0"/>
              <a:t>dokud je splněna zadaná podmínka cyklu</a:t>
            </a:r>
            <a:r>
              <a:rPr lang="cs-CZ" altLang="cs-CZ" sz="2000" dirty="0"/>
              <a:t>. </a:t>
            </a:r>
            <a:r>
              <a:rPr lang="cs-CZ" altLang="cs-CZ" sz="2000" i="1" u="sng" dirty="0"/>
              <a:t>Protože se tato podmínka vyhodnotí na začátku cyklu, může se stát, že se příkazy v cyklu neprovedou ani jednou. 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512F19EB-33C6-451C-9192-461CA07E1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041597"/>
              </p:ext>
            </p:extLst>
          </p:nvPr>
        </p:nvGraphicFramePr>
        <p:xfrm>
          <a:off x="684213" y="2997200"/>
          <a:ext cx="8064500" cy="320543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03">
                <a:tc>
                  <a:txBody>
                    <a:bodyPr/>
                    <a:lstStyle/>
                    <a:p>
                      <a:r>
                        <a:rPr lang="cs-CZ" sz="1800" dirty="0"/>
                        <a:t>Syntax</a:t>
                      </a:r>
                    </a:p>
                  </a:txBody>
                  <a:tcPr marL="91436" marR="91436" marT="45715" marB="45715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Příklad</a:t>
                      </a:r>
                    </a:p>
                  </a:txBody>
                  <a:tcPr marL="91436" marR="91436" marT="45715" marB="4571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360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</a:rPr>
                        <a:t>nazev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_cyklu:] 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 podmínka 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</a:rPr>
                        <a:t>DO</a:t>
                      </a:r>
                      <a:endParaRPr lang="cs-CZ" sz="18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příkazy;</a:t>
                      </a:r>
                    </a:p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</a:rPr>
                        <a:t>END WHILE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 [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</a:rPr>
                        <a:t>nazev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_cyklu];</a:t>
                      </a:r>
                    </a:p>
                    <a:p>
                      <a:endParaRPr lang="cs-CZ" sz="1800" dirty="0"/>
                    </a:p>
                  </a:txBody>
                  <a:tcPr marL="91436" marR="91436" marT="45715" marB="45715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CREATE PROCEDURE </a:t>
                      </a:r>
                      <a:r>
                        <a:rPr lang="en-US" sz="1800" b="1" dirty="0" err="1"/>
                        <a:t>dowhile</a:t>
                      </a:r>
                      <a:r>
                        <a:rPr lang="en-US" sz="1800" b="1" dirty="0"/>
                        <a:t>() </a:t>
                      </a:r>
                      <a:endParaRPr lang="cs-CZ" sz="1800" b="1" dirty="0"/>
                    </a:p>
                    <a:p>
                      <a:r>
                        <a:rPr lang="en-US" sz="1800" b="1" dirty="0"/>
                        <a:t>BEGIN </a:t>
                      </a:r>
                      <a:endParaRPr lang="cs-CZ" sz="1800" b="1" dirty="0"/>
                    </a:p>
                    <a:p>
                      <a:r>
                        <a:rPr lang="en-US" sz="1800" b="0" dirty="0"/>
                        <a:t>DECLARE v1 INT DEFAULT 5; </a:t>
                      </a:r>
                      <a:endParaRPr lang="cs-CZ" sz="1800" b="0" dirty="0"/>
                    </a:p>
                    <a:p>
                      <a:endParaRPr lang="cs-CZ" sz="1800" b="0" dirty="0"/>
                    </a:p>
                    <a:p>
                      <a:r>
                        <a:rPr lang="cs-CZ" sz="1800" b="1" dirty="0"/>
                        <a:t>    </a:t>
                      </a:r>
                      <a:r>
                        <a:rPr lang="en-US" sz="1800" b="1" dirty="0"/>
                        <a:t>WHILE v1 &gt; 0 DO </a:t>
                      </a:r>
                      <a:endParaRPr lang="cs-CZ" sz="1800" b="1" dirty="0"/>
                    </a:p>
                    <a:p>
                      <a:r>
                        <a:rPr lang="cs-CZ" sz="1800" b="0" dirty="0"/>
                        <a:t>         </a:t>
                      </a:r>
                      <a:r>
                        <a:rPr lang="en-US" sz="1800" b="0" dirty="0"/>
                        <a:t>... </a:t>
                      </a:r>
                      <a:r>
                        <a:rPr lang="cs-CZ" sz="1800" b="0" dirty="0"/>
                        <a:t>příkazy</a:t>
                      </a:r>
                    </a:p>
                    <a:p>
                      <a:r>
                        <a:rPr lang="cs-CZ" sz="1800" b="0" dirty="0"/>
                        <a:t>         </a:t>
                      </a:r>
                      <a:r>
                        <a:rPr lang="en-US" sz="1800" b="0" dirty="0"/>
                        <a:t>SET v1 = v1 - 1; </a:t>
                      </a:r>
                      <a:endParaRPr lang="cs-CZ" sz="1800" b="0" dirty="0"/>
                    </a:p>
                    <a:p>
                      <a:r>
                        <a:rPr lang="cs-CZ" sz="1800" b="1" dirty="0"/>
                        <a:t>    </a:t>
                      </a:r>
                      <a:r>
                        <a:rPr lang="en-US" sz="1800" b="1" dirty="0"/>
                        <a:t>END WHILE; </a:t>
                      </a:r>
                      <a:endParaRPr lang="cs-CZ" sz="1800" b="1" dirty="0"/>
                    </a:p>
                    <a:p>
                      <a:endParaRPr lang="cs-CZ" sz="1800" b="1" dirty="0"/>
                    </a:p>
                    <a:p>
                      <a:r>
                        <a:rPr lang="en-US" sz="1800" b="1" dirty="0"/>
                        <a:t>END;</a:t>
                      </a:r>
                      <a:endParaRPr lang="cs-CZ" sz="1800" b="1" dirty="0"/>
                    </a:p>
                  </a:txBody>
                  <a:tcPr marL="91436" marR="91436"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A3B07-BA1B-4707-B790-19A3B308C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Cyklus WHILE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502C9672-89CA-48E3-92D0-CA46300F9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  <a:p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1E96D51-440D-499C-A831-7CC8CA8E8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600200"/>
            <a:ext cx="3571429" cy="42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957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564E92-E7D5-42E3-A4F4-3FDEFB36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Cyklus LOOP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1E6A4004-24ED-48BF-B49D-343CA189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i="1" u="sng" dirty="0"/>
              <a:t>Instrukce mezi LOOP a END LOOP se provádí do té doby, kdy cyklus ukončí příkaz </a:t>
            </a:r>
            <a:r>
              <a:rPr lang="cs-CZ" altLang="cs-CZ" sz="2000" b="1" i="1" u="sng" dirty="0"/>
              <a:t>LEAVE </a:t>
            </a:r>
            <a:r>
              <a:rPr lang="cs-CZ" altLang="cs-CZ" sz="2000" b="1" i="1" u="sng" dirty="0" err="1"/>
              <a:t>nazev_cyklu</a:t>
            </a:r>
            <a:r>
              <a:rPr lang="cs-CZ" altLang="cs-CZ" sz="2000" i="1" u="sng" dirty="0"/>
              <a:t>. </a:t>
            </a:r>
          </a:p>
          <a:p>
            <a:endParaRPr lang="cs-CZ" altLang="cs-CZ" sz="2000" dirty="0"/>
          </a:p>
          <a:p>
            <a:endParaRPr lang="cs-CZ" altLang="cs-CZ" sz="2000" dirty="0"/>
          </a:p>
          <a:p>
            <a:endParaRPr lang="cs-CZ" alt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999436E8-F54D-48F3-8B79-09CD42D584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75929"/>
              </p:ext>
            </p:extLst>
          </p:nvPr>
        </p:nvGraphicFramePr>
        <p:xfrm>
          <a:off x="755650" y="2565400"/>
          <a:ext cx="7704138" cy="411984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52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11">
                <a:tc>
                  <a:txBody>
                    <a:bodyPr/>
                    <a:lstStyle/>
                    <a:p>
                      <a:r>
                        <a:rPr lang="cs-CZ" sz="1800" dirty="0"/>
                        <a:t>Syntax</a:t>
                      </a:r>
                    </a:p>
                  </a:txBody>
                  <a:tcPr marL="91431" marR="91431" marT="45716" marB="45716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Příklad</a:t>
                      </a:r>
                    </a:p>
                  </a:txBody>
                  <a:tcPr marL="91431" marR="91431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752"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[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</a:rPr>
                        <a:t>nazev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_cyklu:] 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</a:rPr>
                        <a:t>LOOP</a:t>
                      </a:r>
                      <a:endParaRPr lang="cs-CZ" sz="18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příkazy;</a:t>
                      </a:r>
                    </a:p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</a:rPr>
                        <a:t>END LOOP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 [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</a:rPr>
                        <a:t>nazev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</a:rPr>
                        <a:t>_cyklu];</a:t>
                      </a:r>
                    </a:p>
                    <a:p>
                      <a:endParaRPr lang="cs-CZ" sz="1800" dirty="0"/>
                    </a:p>
                  </a:txBody>
                  <a:tcPr marL="91431" marR="91431" marT="45716" marB="45716"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CREATE FUNCTION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vrat_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</a:rPr>
                        <a:t>pomlcky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(n INT)</a:t>
                      </a: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RETURNS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VARCHAR(255)</a:t>
                      </a: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BEGIN</a:t>
                      </a:r>
                      <a:endParaRPr lang="cs-CZ" sz="16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    DECLARE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i INT DEFAULT 0;</a:t>
                      </a: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    DECLARE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s TEXT DEFAULT '';</a:t>
                      </a:r>
                    </a:p>
                    <a:p>
                      <a:endParaRPr lang="cs-CZ" sz="16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    cyklus: LOOP</a:t>
                      </a:r>
                      <a:endParaRPr lang="cs-CZ" sz="16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       IF i &gt; n THEN </a:t>
                      </a:r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LEAVE cyklus;</a:t>
                      </a:r>
                      <a:endParaRPr lang="cs-CZ" sz="16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       END IF;</a:t>
                      </a: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       SET i = </a:t>
                      </a:r>
                      <a:r>
                        <a:rPr lang="cs-CZ" sz="1600" kern="1200" dirty="0" err="1">
                          <a:solidFill>
                            <a:schemeClr val="dk1"/>
                          </a:solidFill>
                        </a:rPr>
                        <a:t>i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+ 1;</a:t>
                      </a:r>
                    </a:p>
                    <a:p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       SET s = CONCAT(s, '-');</a:t>
                      </a: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     END LOOP cyklus;</a:t>
                      </a:r>
                    </a:p>
                    <a:p>
                      <a:endParaRPr lang="cs-CZ" sz="1600" kern="1200" dirty="0">
                        <a:solidFill>
                          <a:schemeClr val="dk1"/>
                        </a:solidFill>
                      </a:endParaRP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   RETURN</a:t>
                      </a:r>
                      <a:r>
                        <a:rPr lang="cs-CZ" sz="1600" kern="1200" dirty="0">
                          <a:solidFill>
                            <a:schemeClr val="dk1"/>
                          </a:solidFill>
                        </a:rPr>
                        <a:t> s;</a:t>
                      </a:r>
                    </a:p>
                    <a:p>
                      <a:r>
                        <a:rPr lang="cs-CZ" sz="1600" b="1" kern="1200" dirty="0">
                          <a:solidFill>
                            <a:schemeClr val="dk1"/>
                          </a:solidFill>
                        </a:rPr>
                        <a:t>END</a:t>
                      </a:r>
                      <a:endParaRPr lang="cs-CZ" sz="1600" dirty="0"/>
                    </a:p>
                  </a:txBody>
                  <a:tcPr marL="91431" marR="91431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430F93-41E0-41A9-BFFB-D12CF17F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Rozdělení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2618AF4D-4B3E-4127-8622-F645DD4B7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UP rozdělujeme na </a:t>
            </a:r>
            <a:r>
              <a:rPr lang="cs-CZ" altLang="cs-CZ" b="1" dirty="0"/>
              <a:t>procedury</a:t>
            </a:r>
            <a:r>
              <a:rPr lang="cs-CZ" altLang="cs-CZ" dirty="0"/>
              <a:t> a </a:t>
            </a:r>
            <a:r>
              <a:rPr lang="cs-CZ" altLang="cs-CZ" b="1" dirty="0"/>
              <a:t>funkce</a:t>
            </a:r>
            <a:r>
              <a:rPr lang="cs-CZ" altLang="cs-CZ" dirty="0"/>
              <a:t>!</a:t>
            </a:r>
          </a:p>
          <a:p>
            <a:r>
              <a:rPr lang="cs-CZ" altLang="cs-CZ" dirty="0"/>
              <a:t>V obou případech se může pracovat se </a:t>
            </a:r>
            <a:r>
              <a:rPr lang="cs-CZ" altLang="cs-CZ" u="sng" dirty="0"/>
              <a:t>vstupními parametry </a:t>
            </a:r>
            <a:r>
              <a:rPr lang="cs-CZ" altLang="cs-CZ" dirty="0"/>
              <a:t>na jejichž základě se provádějí určité činnosti.</a:t>
            </a:r>
          </a:p>
          <a:p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Procedury a funkce se liší primárně ve dvou věcech</a:t>
            </a:r>
            <a:r>
              <a:rPr lang="cs-CZ" altLang="cs-CZ" dirty="0"/>
              <a:t>:</a:t>
            </a:r>
          </a:p>
          <a:p>
            <a:pPr marL="730250" lvl="1" indent="-457200">
              <a:buFont typeface="Calibri" panose="020F0502020204030204" pitchFamily="34" charset="0"/>
              <a:buAutoNum type="arabicPeriod"/>
            </a:pPr>
            <a:r>
              <a:rPr lang="cs-CZ" altLang="cs-CZ" i="1" dirty="0"/>
              <a:t>Procedury mohou, ale nemusí vracet výsledek. </a:t>
            </a:r>
            <a:r>
              <a:rPr lang="cs-CZ" altLang="cs-CZ" b="1" dirty="0"/>
              <a:t>Funkce musí vždy vracet výsledek</a:t>
            </a:r>
            <a:r>
              <a:rPr lang="cs-CZ" altLang="cs-CZ" dirty="0"/>
              <a:t>. Výsledek a jeho typ musí být definován v těle funkce.</a:t>
            </a:r>
          </a:p>
          <a:p>
            <a:pPr marL="730250" lvl="1" indent="-457200">
              <a:buFont typeface="Calibri" panose="020F0502020204030204" pitchFamily="34" charset="0"/>
              <a:buAutoNum type="arabicPeriod"/>
            </a:pPr>
            <a:endParaRPr lang="cs-CZ" altLang="cs-CZ" dirty="0"/>
          </a:p>
          <a:p>
            <a:pPr marL="730250" lvl="1" indent="-457200">
              <a:buFont typeface="Calibri" panose="020F0502020204030204" pitchFamily="34" charset="0"/>
              <a:buAutoNum type="arabicPeriod"/>
            </a:pPr>
            <a:r>
              <a:rPr lang="cs-CZ" altLang="cs-CZ" dirty="0"/>
              <a:t>Procedury mohou provádět přístup do tabulek, funkce nikoliv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A5CCFC7-7060-4F0B-9243-0A70B866F1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5257800"/>
            <a:ext cx="3528392" cy="1458056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B7EAF-B985-4B3F-A9FD-178EC3892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LEAVE a ITERATE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EED74DB3-562B-4CE1-A7D8-A4DE7B2F4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Příkaz </a:t>
            </a:r>
            <a:r>
              <a:rPr lang="cs-CZ" altLang="cs-CZ" sz="2000" b="1" dirty="0"/>
              <a:t>LEAVE</a:t>
            </a:r>
            <a:r>
              <a:rPr lang="cs-CZ" altLang="cs-CZ" sz="2000" dirty="0"/>
              <a:t> </a:t>
            </a:r>
            <a:r>
              <a:rPr lang="cs-CZ" altLang="cs-CZ" sz="2000" i="1" dirty="0" err="1"/>
              <a:t>nazev_bloku</a:t>
            </a:r>
            <a:r>
              <a:rPr lang="cs-CZ" altLang="cs-CZ" sz="2000" i="1" dirty="0"/>
              <a:t> </a:t>
            </a:r>
            <a:r>
              <a:rPr lang="cs-CZ" altLang="cs-CZ" sz="2000" dirty="0"/>
              <a:t>ukončí provádění bloku nebo cyklu. Příkaz LEAVE lze také použít pro předčasné ukončení bloku BEGIN-END.</a:t>
            </a:r>
          </a:p>
          <a:p>
            <a:r>
              <a:rPr lang="cs-CZ" altLang="cs-CZ" sz="2000" dirty="0"/>
              <a:t>Příkaz </a:t>
            </a:r>
            <a:r>
              <a:rPr lang="cs-CZ" altLang="cs-CZ" sz="2000" b="1" dirty="0"/>
              <a:t>ITERATE</a:t>
            </a:r>
            <a:r>
              <a:rPr lang="cs-CZ" altLang="cs-CZ" sz="2000" dirty="0"/>
              <a:t> </a:t>
            </a:r>
            <a:r>
              <a:rPr lang="cs-CZ" altLang="cs-CZ" sz="2000" dirty="0" err="1"/>
              <a:t>nazev_cyklu</a:t>
            </a:r>
            <a:r>
              <a:rPr lang="cs-CZ" altLang="cs-CZ" sz="2000" dirty="0"/>
              <a:t> znamená, že cyklus začne novou smyčku od začátku.</a:t>
            </a:r>
          </a:p>
          <a:p>
            <a:endParaRPr lang="cs-CZ" altLang="cs-CZ" sz="2000" dirty="0"/>
          </a:p>
          <a:p>
            <a:pPr>
              <a:buFont typeface="Arial" panose="020B0604020202020204" pitchFamily="34" charset="0"/>
              <a:buNone/>
            </a:pPr>
            <a:r>
              <a:rPr lang="en-US" altLang="cs-CZ" sz="1600" b="1" dirty="0"/>
              <a:t>CREATE PROCEDURE </a:t>
            </a:r>
            <a:r>
              <a:rPr lang="en-US" altLang="cs-CZ" sz="1600" b="1" dirty="0" err="1"/>
              <a:t>doiterate</a:t>
            </a:r>
            <a:r>
              <a:rPr lang="en-US" altLang="cs-CZ" sz="1600" b="1" dirty="0"/>
              <a:t>(</a:t>
            </a:r>
            <a:r>
              <a:rPr lang="cs-CZ" altLang="cs-CZ" sz="1600" b="1" dirty="0"/>
              <a:t>IN </a:t>
            </a:r>
            <a:r>
              <a:rPr lang="en-US" altLang="cs-CZ" sz="1600" b="1" dirty="0"/>
              <a:t>p1 INT) </a:t>
            </a:r>
            <a:endParaRPr lang="cs-CZ" altLang="cs-CZ" sz="1600" b="1" dirty="0"/>
          </a:p>
          <a:p>
            <a:pPr>
              <a:buFont typeface="Arial" panose="020B0604020202020204" pitchFamily="34" charset="0"/>
              <a:buNone/>
            </a:pPr>
            <a:r>
              <a:rPr lang="en-US" altLang="cs-CZ" sz="1600" b="1" dirty="0"/>
              <a:t>BEGIN </a:t>
            </a:r>
            <a:endParaRPr lang="cs-CZ" altLang="cs-CZ" sz="1600" b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cyklus</a:t>
            </a:r>
            <a:r>
              <a:rPr lang="en-US" altLang="cs-CZ" sz="1600" dirty="0"/>
              <a:t>1: LOOP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             	   </a:t>
            </a:r>
            <a:r>
              <a:rPr lang="en-US" altLang="cs-CZ" sz="1600" dirty="0"/>
              <a:t>SET p1 = p1 + 1;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            	   </a:t>
            </a:r>
            <a:r>
              <a:rPr lang="en-US" altLang="cs-CZ" sz="1600" dirty="0"/>
              <a:t>IF p1 &lt; 10 THEN </a:t>
            </a:r>
            <a:r>
              <a:rPr lang="en-US" altLang="cs-CZ" sz="1600" b="1" dirty="0"/>
              <a:t>ITERATE </a:t>
            </a:r>
            <a:r>
              <a:rPr lang="cs-CZ" altLang="cs-CZ" sz="1600" b="1" dirty="0"/>
              <a:t>cyklus1</a:t>
            </a:r>
            <a:r>
              <a:rPr lang="en-US" altLang="cs-CZ" sz="1600" dirty="0"/>
              <a:t>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             	   </a:t>
            </a:r>
            <a:r>
              <a:rPr lang="en-US" altLang="cs-CZ" sz="1600" dirty="0"/>
              <a:t>END IF;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             	</a:t>
            </a:r>
            <a:r>
              <a:rPr lang="en-US" altLang="cs-CZ" sz="1600" b="1" dirty="0"/>
              <a:t>LEAVE </a:t>
            </a:r>
            <a:r>
              <a:rPr lang="cs-CZ" altLang="cs-CZ" sz="1600" b="1" dirty="0"/>
              <a:t>cyklus1</a:t>
            </a:r>
            <a:r>
              <a:rPr lang="en-US" altLang="cs-CZ" sz="1600" dirty="0"/>
              <a:t>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             </a:t>
            </a:r>
            <a:r>
              <a:rPr lang="en-US" altLang="cs-CZ" sz="1600" dirty="0"/>
              <a:t>END LOOP </a:t>
            </a:r>
            <a:r>
              <a:rPr lang="cs-CZ" altLang="cs-CZ" sz="1600" dirty="0"/>
              <a:t>cyklus1</a:t>
            </a:r>
            <a:r>
              <a:rPr lang="en-US" altLang="cs-CZ" sz="1600" dirty="0"/>
              <a:t>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sz="1600" dirty="0"/>
              <a:t>	</a:t>
            </a:r>
            <a:r>
              <a:rPr lang="en-US" altLang="cs-CZ" sz="1600" dirty="0"/>
              <a:t>SET @x = p1; </a:t>
            </a:r>
            <a:endParaRPr lang="cs-CZ" altLang="cs-CZ" sz="1600" dirty="0"/>
          </a:p>
          <a:p>
            <a:pPr>
              <a:buFont typeface="Arial" panose="020B0604020202020204" pitchFamily="34" charset="0"/>
              <a:buNone/>
            </a:pPr>
            <a:r>
              <a:rPr lang="en-US" altLang="cs-CZ" sz="1600" b="1" dirty="0"/>
              <a:t>END;</a:t>
            </a:r>
            <a:endParaRPr lang="cs-CZ" altLang="cs-CZ" sz="1600" b="1" dirty="0"/>
          </a:p>
          <a:p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E341F8D-4E46-4C1B-A69A-D18583311E2A}"/>
              </a:ext>
            </a:extLst>
          </p:cNvPr>
          <p:cNvSpPr/>
          <p:nvPr/>
        </p:nvSpPr>
        <p:spPr>
          <a:xfrm>
            <a:off x="5724128" y="3573016"/>
            <a:ext cx="3096344" cy="100811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Prosím opravte si ve skriptech</a:t>
            </a:r>
          </a:p>
        </p:txBody>
      </p:sp>
      <p:cxnSp>
        <p:nvCxnSpPr>
          <p:cNvPr id="6" name="Přímá spojovací šipka 5">
            <a:extLst>
              <a:ext uri="{FF2B5EF4-FFF2-40B4-BE49-F238E27FC236}">
                <a16:creationId xmlns:a16="http://schemas.microsoft.com/office/drawing/2014/main" id="{AFAA0BDC-786C-4C57-877D-C8B61B334B1A}"/>
              </a:ext>
            </a:extLst>
          </p:cNvPr>
          <p:cNvCxnSpPr>
            <a:stCxn id="0" idx="0"/>
          </p:cNvCxnSpPr>
          <p:nvPr/>
        </p:nvCxnSpPr>
        <p:spPr>
          <a:xfrm flipH="1" flipV="1">
            <a:off x="6443663" y="2852738"/>
            <a:ext cx="828675" cy="720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B2807-70B4-490F-86A8-9C7B92AE5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51B13B-9714-4BAA-A587-B9E6605A7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Funkce</a:t>
            </a:r>
          </a:p>
          <a:p>
            <a:r>
              <a:rPr lang="cs-CZ" dirty="0"/>
              <a:t>Vytvořte funkci, která předaný textový řetězec nahradí stejným počtem předaných zástupných znaků.</a:t>
            </a:r>
          </a:p>
          <a:p>
            <a:r>
              <a:rPr lang="cs-CZ" dirty="0"/>
              <a:t>Funkci pojmenujte </a:t>
            </a:r>
            <a:r>
              <a:rPr lang="cs-CZ" i="1" dirty="0" err="1"/>
              <a:t>hide_string</a:t>
            </a:r>
            <a:r>
              <a:rPr lang="cs-CZ" i="1" dirty="0"/>
              <a:t>()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b="1" dirty="0"/>
              <a:t>Procedura</a:t>
            </a:r>
          </a:p>
          <a:p>
            <a:r>
              <a:rPr lang="cs-CZ" dirty="0"/>
              <a:t>Vytvořte proceduru, která vypíše celý seznam pedagogů, ale skryje jejich příjmení.</a:t>
            </a:r>
          </a:p>
        </p:txBody>
      </p:sp>
    </p:spTree>
    <p:extLst>
      <p:ext uri="{BB962C8B-B14F-4D97-AF65-F5344CB8AC3E}">
        <p14:creationId xmlns:p14="http://schemas.microsoft.com/office/powerpoint/2010/main" val="3106623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2BFD8-9334-4A63-8431-853D51CBF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Zpracování chyb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A9D9F00C-6560-4C96-8620-B9FF5A4E2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SQL poskytuje mechanismus, jak reagovat na chyby. </a:t>
            </a:r>
            <a:r>
              <a:rPr lang="cs-CZ" altLang="cs-CZ" sz="1800" b="1" dirty="0"/>
              <a:t>Zpracování chyby musí být v bloku BEGIN-END definováno za deklarací proměnných a podmínek, ale před samotné příkazy SQL</a:t>
            </a:r>
            <a:r>
              <a:rPr lang="cs-CZ" altLang="cs-CZ" sz="1800" dirty="0"/>
              <a:t>. Její syntaxe vypadá následovně:</a:t>
            </a:r>
          </a:p>
          <a:p>
            <a:endParaRPr lang="cs-CZ" altLang="cs-CZ" sz="1800" dirty="0"/>
          </a:p>
          <a:p>
            <a:r>
              <a:rPr lang="cs-CZ" altLang="cs-CZ" sz="1800" dirty="0"/>
              <a:t>DECLARE typ HANDLER FOR podminka1, podmínka2, ... příkaz;</a:t>
            </a:r>
          </a:p>
          <a:p>
            <a:endParaRPr lang="cs-CZ" altLang="cs-CZ" sz="1800" dirty="0"/>
          </a:p>
          <a:p>
            <a:r>
              <a:rPr lang="cs-CZ" altLang="cs-CZ" sz="1800" dirty="0"/>
              <a:t>V současnosti jsou povolené typy </a:t>
            </a:r>
            <a:r>
              <a:rPr lang="cs-CZ" altLang="cs-CZ" sz="1800" b="1" dirty="0"/>
              <a:t>CONTINUE</a:t>
            </a:r>
            <a:r>
              <a:rPr lang="cs-CZ" altLang="cs-CZ" sz="1800" dirty="0"/>
              <a:t> a </a:t>
            </a:r>
            <a:r>
              <a:rPr lang="cs-CZ" altLang="cs-CZ" sz="1800" b="1" dirty="0"/>
              <a:t>EXIT</a:t>
            </a:r>
            <a:r>
              <a:rPr lang="cs-CZ" altLang="cs-CZ" sz="1800" dirty="0"/>
              <a:t>. První znamená, že program v případě výskytu chyby pokračuje následujícím příkazem. Druhý definuje, že při výskytu chyby je ukončen daný blok BEGIN/END a program pokračuje za ním.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F5D51-E536-4ED9-B177-BE51D68C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Příklad zpracování chyby</a:t>
            </a:r>
          </a:p>
        </p:txBody>
      </p:sp>
      <p:sp>
        <p:nvSpPr>
          <p:cNvPr id="28675" name="Zástupný symbol pro obsah 2">
            <a:extLst>
              <a:ext uri="{FF2B5EF4-FFF2-40B4-BE49-F238E27FC236}">
                <a16:creationId xmlns:a16="http://schemas.microsoft.com/office/drawing/2014/main" id="{1E1ADA34-8E0E-4C5A-801D-C0D58BB07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DECLARE </a:t>
            </a:r>
            <a:r>
              <a:rPr lang="cs-CZ" altLang="cs-CZ" sz="2000" dirty="0" err="1"/>
              <a:t>promenna_chyba</a:t>
            </a:r>
            <a:r>
              <a:rPr lang="cs-CZ" altLang="cs-CZ" sz="2000" dirty="0"/>
              <a:t> VARCHAR(50);</a:t>
            </a:r>
          </a:p>
          <a:p>
            <a:r>
              <a:rPr lang="cs-CZ" altLang="cs-CZ" sz="2000" dirty="0"/>
              <a:t>DECLARE </a:t>
            </a:r>
            <a:r>
              <a:rPr lang="cs-CZ" altLang="cs-CZ" sz="2000" dirty="0" err="1"/>
              <a:t>duplicit_klic</a:t>
            </a:r>
            <a:r>
              <a:rPr lang="cs-CZ" altLang="cs-CZ" sz="2000" dirty="0"/>
              <a:t> CONDITION FOR SQLSTATE '23000';</a:t>
            </a:r>
          </a:p>
          <a:p>
            <a:r>
              <a:rPr lang="cs-CZ" altLang="cs-CZ" sz="2000" dirty="0"/>
              <a:t>DECLARE CONTINUE HANDLER FOR </a:t>
            </a:r>
            <a:r>
              <a:rPr lang="cs-CZ" altLang="cs-CZ" sz="2000" dirty="0" err="1"/>
              <a:t>duplicit_klic</a:t>
            </a:r>
            <a:r>
              <a:rPr lang="cs-CZ" altLang="cs-CZ" sz="2000" dirty="0"/>
              <a:t> SET </a:t>
            </a:r>
            <a:r>
              <a:rPr lang="cs-CZ" altLang="cs-CZ" sz="2000" dirty="0" err="1"/>
              <a:t>promenna_chyba</a:t>
            </a:r>
            <a:r>
              <a:rPr lang="cs-CZ" altLang="cs-CZ" sz="2000" dirty="0"/>
              <a:t> = 'duplicita klíče';</a:t>
            </a:r>
          </a:p>
          <a:p>
            <a:endParaRPr lang="cs-CZ" altLang="cs-CZ" sz="2000" dirty="0"/>
          </a:p>
          <a:p>
            <a:r>
              <a:rPr lang="cs-CZ" altLang="cs-CZ" sz="2000" dirty="0"/>
              <a:t>Nejprve jsme na prvním řádku deklarovali proměnnou </a:t>
            </a:r>
            <a:r>
              <a:rPr lang="cs-CZ" altLang="cs-CZ" sz="2000" b="1" dirty="0" err="1"/>
              <a:t>promenna_chyba</a:t>
            </a:r>
            <a:r>
              <a:rPr lang="cs-CZ" altLang="cs-CZ" sz="2000" dirty="0"/>
              <a:t>. </a:t>
            </a:r>
          </a:p>
          <a:p>
            <a:r>
              <a:rPr lang="cs-CZ" altLang="cs-CZ" sz="2000" dirty="0"/>
              <a:t>Poté jsme vytvořili podmínku </a:t>
            </a:r>
            <a:r>
              <a:rPr lang="cs-CZ" altLang="cs-CZ" sz="2000" b="1" dirty="0" err="1"/>
              <a:t>duplicit_klic</a:t>
            </a:r>
            <a:r>
              <a:rPr lang="cs-CZ" altLang="cs-CZ" sz="2000" dirty="0"/>
              <a:t>, která vlastně dává srozumitelný název chybovému stavu duplicity primárního klíče v tabulce (kód 23000). </a:t>
            </a:r>
          </a:p>
          <a:p>
            <a:r>
              <a:rPr lang="cs-CZ" altLang="cs-CZ" sz="2000" dirty="0"/>
              <a:t>Na závěr jsme deklarovali zpracování pro tuto chybu (</a:t>
            </a:r>
            <a:r>
              <a:rPr lang="cs-CZ" altLang="cs-CZ" sz="2000" dirty="0" err="1"/>
              <a:t>duplicit_klic</a:t>
            </a:r>
            <a:r>
              <a:rPr lang="cs-CZ" altLang="cs-CZ" sz="2000" dirty="0"/>
              <a:t>). </a:t>
            </a:r>
          </a:p>
          <a:p>
            <a:endParaRPr lang="cs-CZ" altLang="cs-CZ" sz="2000" dirty="0"/>
          </a:p>
          <a:p>
            <a:r>
              <a:rPr lang="cs-CZ" altLang="cs-CZ" sz="2000" dirty="0"/>
              <a:t>Více v příkladech ve skriptech.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2D72B-3DAF-48EF-A20C-20F7C0F8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Kurzory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FB7F7-4AC0-4C7D-BE10-88BE0B41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Kurzory se používají k zachytávání výsledků příkazů SQL uvnitř UP.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Kurzor nám tak umožňuje procházet řádky nebo hodnoty vrácené dotazem.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E3C5FE2-96C3-49CD-9D8C-9C3236DE3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058791"/>
            <a:ext cx="58293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93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2D72B-3DAF-48EF-A20C-20F7C0F8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Kurzory -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FB7F7-4AC0-4C7D-BE10-88BE0B41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Pouze pro čtení</a:t>
            </a:r>
          </a:p>
          <a:p>
            <a:pPr marL="0" indent="0">
              <a:buNone/>
            </a:pPr>
            <a:r>
              <a:rPr lang="cs-CZ" sz="1800" dirty="0"/>
              <a:t>Prostřednictvím kurzoru nemůžeme aktualizovat data v podkladové tabulce.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Nelze rolovat</a:t>
            </a:r>
          </a:p>
          <a:p>
            <a:pPr marL="0" indent="0">
              <a:buNone/>
            </a:pPr>
            <a:r>
              <a:rPr lang="cs-CZ" sz="1600" dirty="0"/>
              <a:t>Můžete načíst pouze řádky v pořadí určeném příkazem SELECT. Kromě toho nemůžete přeskočit řádky nebo přeskočit na konkrétní řádek v sadě výsledků.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b="1" dirty="0"/>
              <a:t>Citlivý kurzor pro MYSQL</a:t>
            </a:r>
          </a:p>
          <a:p>
            <a:pPr marL="0" indent="0">
              <a:buNone/>
            </a:pPr>
            <a:r>
              <a:rPr lang="cs-CZ" sz="1600" dirty="0"/>
              <a:t>Existují dva druhy kurzorů: </a:t>
            </a:r>
            <a:r>
              <a:rPr lang="cs-CZ" sz="1600" b="1" dirty="0"/>
              <a:t>citlivý kurzor </a:t>
            </a:r>
            <a:r>
              <a:rPr lang="cs-CZ" sz="1600" dirty="0"/>
              <a:t>a </a:t>
            </a:r>
            <a:r>
              <a:rPr lang="cs-CZ" sz="1600" b="1" dirty="0"/>
              <a:t>necitlivý kurzor</a:t>
            </a:r>
            <a:r>
              <a:rPr lang="cs-CZ" sz="1600" dirty="0"/>
              <a:t>. </a:t>
            </a:r>
          </a:p>
          <a:p>
            <a:pPr marL="0" indent="0">
              <a:buNone/>
            </a:pPr>
            <a:r>
              <a:rPr lang="cs-CZ" sz="1600" dirty="0"/>
              <a:t>Citlivý kurzor ukazuje na skutečná data, zatímco necitlivý kurzor používá dočasnou kopii dat. Citlivý kurzor funguje rychleji než necitlivý kurzor, protože nemusí vytvářet dočasnou kopii dat. Jakákoli změna provedená v datech z jiných připojení však ovlivní data, která jsou používána citlivým kurzorem, proto je bezpečnější, pokud neaktualizujete data, která jsou používána citlivým kurzorem. </a:t>
            </a:r>
          </a:p>
          <a:p>
            <a:pPr marL="0" indent="0">
              <a:buNone/>
            </a:pPr>
            <a:r>
              <a:rPr lang="cs-CZ" sz="1600" b="1" dirty="0"/>
              <a:t>Kurzor </a:t>
            </a:r>
            <a:r>
              <a:rPr lang="cs-CZ" sz="1600" b="1" dirty="0" err="1"/>
              <a:t>MySQL</a:t>
            </a:r>
            <a:r>
              <a:rPr lang="cs-CZ" sz="1600" b="1" dirty="0"/>
              <a:t> je citlivý.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244665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2D72B-3DAF-48EF-A20C-20F7C0F8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Práce s kurzory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FB7F7-4AC0-4C7D-BE10-88BE0B41A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Deklarace </a:t>
            </a:r>
          </a:p>
          <a:p>
            <a:pPr marL="0" indent="0">
              <a:buNone/>
            </a:pPr>
            <a:r>
              <a:rPr lang="en-US" dirty="0"/>
              <a:t>DECLARE </a:t>
            </a:r>
            <a:r>
              <a:rPr lang="en-US" dirty="0" err="1"/>
              <a:t>cursor_name</a:t>
            </a:r>
            <a:r>
              <a:rPr lang="en-US" dirty="0"/>
              <a:t> CURSOR FOR </a:t>
            </a:r>
            <a:r>
              <a:rPr lang="en-US" dirty="0" err="1"/>
              <a:t>SELECT_statement</a:t>
            </a:r>
            <a:r>
              <a:rPr lang="en-US" dirty="0"/>
              <a:t>;</a:t>
            </a:r>
            <a:endParaRPr lang="cs-CZ" dirty="0"/>
          </a:p>
          <a:p>
            <a:pPr marL="0" indent="0">
              <a:buNone/>
            </a:pPr>
            <a:r>
              <a:rPr lang="cs-CZ" sz="1600" dirty="0"/>
              <a:t>Deklarace kurzoru musí následovat za deklarací proměnných. Kurzor se vždy musí přidružit k příkazu SELECT. Dále otevřete kurzor pomocí příkazu OPEN. Příkaz OPEN inicializuje sadu výsledků pro kurzor, proto musíte před načtením řádků z sady výsledků zavolat příkaz OPEN.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1800" b="1" dirty="0"/>
              <a:t>OPEN </a:t>
            </a:r>
            <a:r>
              <a:rPr lang="cs-CZ" sz="1800" b="1" dirty="0" err="1"/>
              <a:t>cursor_name</a:t>
            </a:r>
            <a:r>
              <a:rPr lang="cs-CZ" sz="1800" b="1" dirty="0"/>
              <a:t>;</a:t>
            </a:r>
          </a:p>
          <a:p>
            <a:pPr marL="0" indent="0">
              <a:buNone/>
            </a:pPr>
            <a:r>
              <a:rPr lang="cs-CZ" sz="1800" dirty="0"/>
              <a:t>Potom použijte příkaz FETCH k načtení dalšího řádku, na který ukazuje kurzor, a přesunutí kurzoru na další řádek v sadě výsledků. </a:t>
            </a:r>
            <a:endParaRPr lang="cs-CZ" sz="1800" b="1" dirty="0"/>
          </a:p>
          <a:p>
            <a:pPr marL="0" indent="0">
              <a:buNone/>
            </a:pPr>
            <a:r>
              <a:rPr lang="en-US" sz="1800" b="1" dirty="0"/>
              <a:t>FETCH </a:t>
            </a:r>
            <a:r>
              <a:rPr lang="en-US" sz="1800" b="1" dirty="0" err="1"/>
              <a:t>cursor_name</a:t>
            </a:r>
            <a:r>
              <a:rPr lang="en-US" sz="1800" b="1" dirty="0"/>
              <a:t> INTO variables list;</a:t>
            </a:r>
            <a:endParaRPr lang="cs-CZ" sz="1800" b="1" dirty="0"/>
          </a:p>
          <a:p>
            <a:pPr marL="0" indent="0">
              <a:buNone/>
            </a:pPr>
            <a:r>
              <a:rPr lang="cs-CZ" sz="1400" dirty="0"/>
              <a:t>Poté před načtením zkontrolujte, zda je k dispozici nějaký řádek. Nakonec deaktivujte kurzor a uvolněte s ním spojenou paměť pomocí příkazu CLOSE: </a:t>
            </a:r>
            <a:endParaRPr lang="cs-CZ" sz="1400" b="1" dirty="0"/>
          </a:p>
          <a:p>
            <a:pPr marL="0" indent="0">
              <a:buNone/>
            </a:pPr>
            <a:r>
              <a:rPr lang="cs-CZ" sz="1800" b="1" dirty="0"/>
              <a:t>CLOSE </a:t>
            </a:r>
            <a:r>
              <a:rPr lang="cs-CZ" sz="1800" b="1" dirty="0" err="1"/>
              <a:t>cursor_name</a:t>
            </a:r>
            <a:r>
              <a:rPr lang="cs-CZ" sz="1800" b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098862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373655-05F4-4B97-8F84-E76B1861B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NOT FOUND HANDLER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848B-B230-42CB-B7C4-660B54FCC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Při práci s kurzorem </a:t>
            </a:r>
            <a:r>
              <a:rPr lang="cs-CZ" sz="2000" b="1" dirty="0" err="1"/>
              <a:t>MySQL</a:t>
            </a:r>
            <a:r>
              <a:rPr lang="cs-CZ" sz="2000" b="1" dirty="0"/>
              <a:t> musíte také deklarovat obslužnou rutinou NOT FOUND, </a:t>
            </a:r>
            <a:r>
              <a:rPr lang="cs-CZ" sz="2000" dirty="0"/>
              <a:t>která zvládne situaci, kdy kurzor nemohl najít žádný řádek. </a:t>
            </a:r>
          </a:p>
          <a:p>
            <a:r>
              <a:rPr lang="cs-CZ" sz="2000" dirty="0"/>
              <a:t>Protože pokaždé, když zavoláte příkaz FETCH, kurzor se pokusí přečíst další řádek v sadě výsledků. </a:t>
            </a:r>
            <a:r>
              <a:rPr lang="cs-CZ" sz="2000" b="1" dirty="0"/>
              <a:t>Když kurzor dosáhne konce sady výsledků, nebude moci získat data a vyvolá se výjimka</a:t>
            </a:r>
            <a:r>
              <a:rPr lang="cs-CZ" sz="2000" dirty="0"/>
              <a:t>. Chcete-li deklarovat obslužnou rutinu NOT FOUND, použijete následující syntaxi: 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en-US" dirty="0"/>
              <a:t>DECLARE CONTINUE HANDLER FOR NOT FOUND SET finished = 1;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Kde </a:t>
            </a:r>
            <a:r>
              <a:rPr lang="cs-CZ" b="1" dirty="0" err="1"/>
              <a:t>finished</a:t>
            </a:r>
            <a:r>
              <a:rPr lang="cs-CZ" dirty="0"/>
              <a:t> je proměnná, která označuje, že kurzor dosáhl konce sady výsledků. </a:t>
            </a:r>
          </a:p>
        </p:txBody>
      </p:sp>
    </p:spTree>
    <p:extLst>
      <p:ext uri="{BB962C8B-B14F-4D97-AF65-F5344CB8AC3E}">
        <p14:creationId xmlns:p14="http://schemas.microsoft.com/office/powerpoint/2010/main" val="25129344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6D5E15-53B7-43C4-A669-FCF87B2E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8D9EA5-8C44-4B10-BD59-87A503C6F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proceduru, která bude přijímat vstupní parametr názvu nové aprobace. Proceduru nazveme např. </a:t>
            </a:r>
            <a:r>
              <a:rPr lang="cs-CZ" b="1" dirty="0" err="1"/>
              <a:t>new_uni_aprobace</a:t>
            </a:r>
            <a:r>
              <a:rPr lang="cs-CZ" b="1" dirty="0"/>
              <a:t>()</a:t>
            </a:r>
          </a:p>
          <a:p>
            <a:r>
              <a:rPr lang="cs-CZ" b="1" dirty="0"/>
              <a:t>Procedura vytvoří aprobaci a zároveň ji propíše do relace všem pedagogům z tabulky </a:t>
            </a:r>
            <a:r>
              <a:rPr lang="cs-CZ" b="1" dirty="0" err="1"/>
              <a:t>pedagogove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Postup:</a:t>
            </a:r>
          </a:p>
          <a:p>
            <a:r>
              <a:rPr lang="cs-CZ" dirty="0"/>
              <a:t>Nejprve musíme uložit novou aprobaci</a:t>
            </a:r>
          </a:p>
          <a:p>
            <a:r>
              <a:rPr lang="cs-CZ" dirty="0"/>
              <a:t>Dále musíme získat její ID</a:t>
            </a:r>
          </a:p>
          <a:p>
            <a:r>
              <a:rPr lang="cs-CZ" dirty="0"/>
              <a:t>Následně musíme postupně získat ID všech pedagogů, abychom vytvořili jednotlivé relace v tabulce </a:t>
            </a:r>
            <a:r>
              <a:rPr lang="cs-CZ" dirty="0" err="1"/>
              <a:t>ped_apr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3424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7747C-BCDF-0479-33B5-65FD756A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8B3A84-56BF-7B17-7885-396AC6A02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proceduru, která bude mít za úkol zálohovat aktuální podobu tabulky pedagogové do zálohovací tabulky.</a:t>
            </a:r>
          </a:p>
          <a:p>
            <a:r>
              <a:rPr lang="cs-CZ" dirty="0"/>
              <a:t>Proces poběží v transakci.</a:t>
            </a:r>
          </a:p>
          <a:p>
            <a:r>
              <a:rPr lang="cs-CZ" dirty="0"/>
              <a:t>Výstupem procedury bude počet </a:t>
            </a:r>
            <a:r>
              <a:rPr lang="cs-CZ" dirty="0" err="1"/>
              <a:t>zazálohovaných</a:t>
            </a:r>
            <a:r>
              <a:rPr lang="cs-CZ" dirty="0"/>
              <a:t> řádků.</a:t>
            </a:r>
          </a:p>
          <a:p>
            <a:r>
              <a:rPr lang="cs-CZ" dirty="0"/>
              <a:t>Celá procedura včetně komentářů je součástí DB agenda.</a:t>
            </a:r>
          </a:p>
        </p:txBody>
      </p:sp>
    </p:spTree>
    <p:extLst>
      <p:ext uri="{BB962C8B-B14F-4D97-AF65-F5344CB8AC3E}">
        <p14:creationId xmlns:p14="http://schemas.microsoft.com/office/powerpoint/2010/main" val="36179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B2500D-1E6F-4676-99A9-A3F4160B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Specifika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0C078D1-A4BE-4B19-AEEF-B3ECE3C924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689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480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2800" b="1" dirty="0"/>
                        <a:t>Procedury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2800" b="1" dirty="0"/>
                        <a:t>Funkce</a:t>
                      </a: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r>
                        <a:rPr lang="cs-CZ" sz="2000" dirty="0"/>
                        <a:t>Volání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Pomocí klíčového slova CALL</a:t>
                      </a:r>
                      <a:endParaRPr lang="cs-CZ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Možné ve všech příkazech SQL</a:t>
                      </a:r>
                      <a:endParaRPr lang="cs-CZ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825">
                <a:tc>
                  <a:txBody>
                    <a:bodyPr/>
                    <a:lstStyle/>
                    <a:p>
                      <a:r>
                        <a:rPr lang="cs-CZ" sz="2000" dirty="0"/>
                        <a:t>Návratové hodnoty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Může vrátit hodnotu, jednu či více výsledných sad SELECT</a:t>
                      </a:r>
                      <a:endParaRPr lang="cs-CZ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Vrací jedinou hodnotu (příkazem RETURN). Datový typ návratové hodnoty musí být určen v deklaracích spolu s RETURNS</a:t>
                      </a:r>
                      <a:endParaRPr lang="cs-CZ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r>
                        <a:rPr lang="cs-CZ" sz="2000" dirty="0"/>
                        <a:t>Parametry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Povoleny jsou parametry předávané hodnotou i odkazem (IN, OUT, INOUT)</a:t>
                      </a:r>
                      <a:endParaRPr lang="cs-CZ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Povoleny jsou parametry předávané hodnotou, proto není přípustné jejich označení IN.</a:t>
                      </a:r>
                      <a:endParaRPr lang="cs-CZ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r>
                        <a:rPr lang="cs-CZ" sz="2000" dirty="0"/>
                        <a:t>Příkazy přípustné v kódu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Všechny příkazy SQL</a:t>
                      </a:r>
                      <a:endParaRPr lang="cs-CZ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Nejsou přípustné příkazy přistupující k tabulkám.</a:t>
                      </a:r>
                      <a:endParaRPr lang="cs-CZ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4808">
                <a:tc>
                  <a:txBody>
                    <a:bodyPr/>
                    <a:lstStyle/>
                    <a:p>
                      <a:r>
                        <a:rPr lang="cs-CZ" sz="2000" dirty="0"/>
                        <a:t>Volání jiných funkcí a procedur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možné volat jiné procedury a funkce</a:t>
                      </a:r>
                      <a:endParaRPr lang="cs-CZ" sz="14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možné volat jen jiné funkce.</a:t>
                      </a:r>
                      <a:endParaRPr lang="cs-CZ" sz="14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6DC0C-F35D-489B-AA63-500F5119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dirty="0"/>
              <a:t>Zapamatujte si</a:t>
            </a:r>
          </a:p>
        </p:txBody>
      </p:sp>
      <p:graphicFrame>
        <p:nvGraphicFramePr>
          <p:cNvPr id="29701" name="Zástupný symbol pro obsah 2">
            <a:extLst>
              <a:ext uri="{FF2B5EF4-FFF2-40B4-BE49-F238E27FC236}">
                <a16:creationId xmlns:a16="http://schemas.microsoft.com/office/drawing/2014/main" id="{53E202EE-D761-4861-8CC8-BD836305C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437920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2447C-AF74-4EE0-B6A5-AEA5AE02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Vytvoření UP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005799EB-DD9C-46E2-A7B8-D79B5894C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sz="2800" b="1"/>
              <a:t>Funkce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/>
              <a:t>	CREATE FUNCTION</a:t>
            </a:r>
            <a:r>
              <a:rPr lang="cs-CZ" altLang="cs-CZ" sz="2000"/>
              <a:t>  nazev  ([seznam parametru])  </a:t>
            </a:r>
            <a:r>
              <a:rPr lang="cs-CZ" altLang="cs-CZ" sz="2000" b="1"/>
              <a:t>RETURNS</a:t>
            </a:r>
            <a:r>
              <a:rPr lang="cs-CZ" altLang="cs-CZ" sz="2000"/>
              <a:t>  datovy typ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/>
              <a:t>	[volby] kod SQL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 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800" b="1"/>
              <a:t>Procedury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 b="1"/>
              <a:t>	CREATE PROCEDURE</a:t>
            </a:r>
            <a:r>
              <a:rPr lang="cs-CZ" altLang="cs-CZ" sz="2000"/>
              <a:t>  nazev  ([seznam parametru])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sz="2000"/>
              <a:t>	[volby] kod SQL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9BF140-50E5-4902-A3B7-484580AF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Ukázka kódu vytvoření funkce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59DE895E-12E7-4627-8CE0-8ECBFF3CC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cs-CZ" altLang="cs-CZ" b="1" dirty="0"/>
          </a:p>
          <a:p>
            <a:pPr>
              <a:buFont typeface="Arial" panose="020B0604020202020204" pitchFamily="34" charset="0"/>
              <a:buNone/>
            </a:pPr>
            <a:endParaRPr lang="cs-CZ" altLang="cs-CZ" b="1" dirty="0"/>
          </a:p>
          <a:p>
            <a:pPr>
              <a:buFont typeface="Arial" panose="020B0604020202020204" pitchFamily="34" charset="0"/>
              <a:buNone/>
            </a:pPr>
            <a:r>
              <a:rPr lang="en-US" altLang="cs-CZ" b="1" dirty="0"/>
              <a:t>CREATE FUNCTION </a:t>
            </a:r>
            <a:r>
              <a:rPr lang="cs-CZ" altLang="cs-CZ" dirty="0"/>
              <a:t>pozdrav</a:t>
            </a:r>
            <a:r>
              <a:rPr lang="en-US" altLang="cs-CZ" b="1" dirty="0"/>
              <a:t> (</a:t>
            </a:r>
            <a:r>
              <a:rPr lang="cs-CZ" altLang="cs-CZ" dirty="0">
                <a:solidFill>
                  <a:srgbClr val="0070C0"/>
                </a:solidFill>
              </a:rPr>
              <a:t>vstup</a:t>
            </a:r>
            <a:r>
              <a:rPr lang="en-US" altLang="cs-CZ" b="1" dirty="0"/>
              <a:t> CHAR(20))</a:t>
            </a:r>
            <a:r>
              <a:rPr lang="en-US" altLang="cs-CZ" dirty="0"/>
              <a:t> </a:t>
            </a: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</a:t>
            </a:r>
            <a:r>
              <a:rPr lang="en-US" altLang="cs-CZ" b="1" dirty="0"/>
              <a:t>RETURNS CHAR(50) </a:t>
            </a:r>
            <a:endParaRPr lang="cs-CZ" altLang="cs-CZ" b="1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</a:t>
            </a:r>
            <a:r>
              <a:rPr lang="cs-CZ" altLang="cs-CZ" b="1" dirty="0">
                <a:solidFill>
                  <a:srgbClr val="7030A0"/>
                </a:solidFill>
              </a:rPr>
              <a:t>BEGIN</a:t>
            </a:r>
            <a:r>
              <a:rPr lang="cs-CZ" altLang="cs-CZ" b="1" dirty="0"/>
              <a:t>	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	</a:t>
            </a:r>
            <a:r>
              <a:rPr lang="en-US" altLang="cs-CZ" b="1" dirty="0"/>
              <a:t>RETURN CONCAT</a:t>
            </a:r>
            <a:r>
              <a:rPr lang="en-US" altLang="cs-CZ" dirty="0"/>
              <a:t>('</a:t>
            </a:r>
            <a:r>
              <a:rPr lang="cs-CZ" altLang="cs-CZ" dirty="0"/>
              <a:t>Ahoj</a:t>
            </a:r>
            <a:r>
              <a:rPr lang="en-US" altLang="cs-CZ" dirty="0"/>
              <a:t>, ',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0070C0"/>
                </a:solidFill>
              </a:rPr>
              <a:t>vstup</a:t>
            </a:r>
            <a:r>
              <a:rPr lang="en-US" altLang="cs-CZ" dirty="0"/>
              <a:t>);</a:t>
            </a: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	</a:t>
            </a:r>
            <a:r>
              <a:rPr lang="cs-CZ" altLang="cs-CZ" b="1" dirty="0">
                <a:solidFill>
                  <a:srgbClr val="7030A0"/>
                </a:solidFill>
              </a:rPr>
              <a:t>END</a:t>
            </a:r>
            <a:r>
              <a:rPr lang="cs-CZ" altLang="cs-CZ" b="1" dirty="0"/>
              <a:t>;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endParaRPr lang="cs-CZ" altLang="cs-CZ" dirty="0"/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>
                <a:solidFill>
                  <a:srgbClr val="0070C0"/>
                </a:solidFill>
              </a:rPr>
              <a:t>Volání funkce: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 dirty="0"/>
              <a:t>SELECT pozdrav</a:t>
            </a:r>
            <a:r>
              <a:rPr lang="cs-CZ" altLang="cs-CZ" dirty="0"/>
              <a:t>(</a:t>
            </a:r>
            <a:r>
              <a:rPr lang="en-US" altLang="cs-CZ" dirty="0"/>
              <a:t>'</a:t>
            </a:r>
            <a:r>
              <a:rPr lang="cs-CZ" altLang="cs-CZ" dirty="0"/>
              <a:t>všichni</a:t>
            </a:r>
            <a:r>
              <a:rPr lang="en-US" altLang="cs-CZ" dirty="0"/>
              <a:t>'</a:t>
            </a:r>
            <a:r>
              <a:rPr lang="cs-CZ" altLang="cs-CZ" dirty="0"/>
              <a:t>);</a:t>
            </a:r>
            <a:endParaRPr lang="cs-CZ" alt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160C5F2-2340-477E-BA4C-6CD48BEABDA1}"/>
              </a:ext>
            </a:extLst>
          </p:cNvPr>
          <p:cNvSpPr/>
          <p:nvPr/>
        </p:nvSpPr>
        <p:spPr>
          <a:xfrm>
            <a:off x="6156176" y="1412776"/>
            <a:ext cx="2592288" cy="6480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Vstupní parametr</a:t>
            </a:r>
          </a:p>
        </p:txBody>
      </p:sp>
      <p:cxnSp>
        <p:nvCxnSpPr>
          <p:cNvPr id="6" name="Přímá spojovací šipka 5">
            <a:extLst>
              <a:ext uri="{FF2B5EF4-FFF2-40B4-BE49-F238E27FC236}">
                <a16:creationId xmlns:a16="http://schemas.microsoft.com/office/drawing/2014/main" id="{2ED0F4C9-BDC3-4EA3-AB9C-151AA608DF51}"/>
              </a:ext>
            </a:extLst>
          </p:cNvPr>
          <p:cNvCxnSpPr>
            <a:stCxn id="0" idx="1"/>
          </p:cNvCxnSpPr>
          <p:nvPr/>
        </p:nvCxnSpPr>
        <p:spPr>
          <a:xfrm flipH="1">
            <a:off x="5076825" y="1736725"/>
            <a:ext cx="1079500" cy="684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bdélník 6">
            <a:extLst>
              <a:ext uri="{FF2B5EF4-FFF2-40B4-BE49-F238E27FC236}">
                <a16:creationId xmlns:a16="http://schemas.microsoft.com/office/drawing/2014/main" id="{7F41F8A6-7910-47BC-B7C8-5E2B405E1586}"/>
              </a:ext>
            </a:extLst>
          </p:cNvPr>
          <p:cNvSpPr/>
          <p:nvPr/>
        </p:nvSpPr>
        <p:spPr>
          <a:xfrm>
            <a:off x="6156176" y="3140968"/>
            <a:ext cx="2592288" cy="6480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Datový typ návratové hodnoty</a:t>
            </a:r>
          </a:p>
        </p:txBody>
      </p:sp>
      <p:cxnSp>
        <p:nvCxnSpPr>
          <p:cNvPr id="10" name="Přímá spojovací šipka 9">
            <a:extLst>
              <a:ext uri="{FF2B5EF4-FFF2-40B4-BE49-F238E27FC236}">
                <a16:creationId xmlns:a16="http://schemas.microsoft.com/office/drawing/2014/main" id="{8B859637-86A5-4DE4-9910-6A540A0A88CA}"/>
              </a:ext>
            </a:extLst>
          </p:cNvPr>
          <p:cNvCxnSpPr>
            <a:stCxn id="0" idx="1"/>
          </p:cNvCxnSpPr>
          <p:nvPr/>
        </p:nvCxnSpPr>
        <p:spPr>
          <a:xfrm flipH="1" flipV="1">
            <a:off x="3348038" y="3213100"/>
            <a:ext cx="2808287" cy="252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AF71113B-BC53-4EC4-AEBB-62CA0E6E08C3}"/>
              </a:ext>
            </a:extLst>
          </p:cNvPr>
          <p:cNvSpPr/>
          <p:nvPr/>
        </p:nvSpPr>
        <p:spPr>
          <a:xfrm>
            <a:off x="6156176" y="4365104"/>
            <a:ext cx="2592288" cy="6480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Návratová hodnota</a:t>
            </a:r>
          </a:p>
        </p:txBody>
      </p:sp>
      <p:cxnSp>
        <p:nvCxnSpPr>
          <p:cNvPr id="13" name="Přímá spojovací šipka 12">
            <a:extLst>
              <a:ext uri="{FF2B5EF4-FFF2-40B4-BE49-F238E27FC236}">
                <a16:creationId xmlns:a16="http://schemas.microsoft.com/office/drawing/2014/main" id="{CCD2FD5F-F808-4CF2-82FD-59DF084D6CB8}"/>
              </a:ext>
            </a:extLst>
          </p:cNvPr>
          <p:cNvCxnSpPr>
            <a:stCxn id="0" idx="1"/>
          </p:cNvCxnSpPr>
          <p:nvPr/>
        </p:nvCxnSpPr>
        <p:spPr>
          <a:xfrm flipH="1" flipV="1">
            <a:off x="4356100" y="4221163"/>
            <a:ext cx="1800225" cy="46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Obdélník 17">
            <a:extLst>
              <a:ext uri="{FF2B5EF4-FFF2-40B4-BE49-F238E27FC236}">
                <a16:creationId xmlns:a16="http://schemas.microsoft.com/office/drawing/2014/main" id="{CC981D37-6F1A-4B09-A327-8A84B260DB8D}"/>
              </a:ext>
            </a:extLst>
          </p:cNvPr>
          <p:cNvSpPr/>
          <p:nvPr/>
        </p:nvSpPr>
        <p:spPr>
          <a:xfrm>
            <a:off x="6156176" y="5517232"/>
            <a:ext cx="2592288" cy="79208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Tělo funkce mezi BEGIN/END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F98F1-8AB7-4A93-BCA5-1D5D91CF6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Pravidla syntaxe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289C2DD6-9F11-4C07-AF4E-BF67092E6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; středník </a:t>
            </a:r>
            <a:r>
              <a:rPr lang="cs-CZ" altLang="cs-CZ"/>
              <a:t>- UP může být složena z většího počtu příkazů, které musejí být odděleny středníkem. Rovněž řídící struktury.</a:t>
            </a:r>
          </a:p>
          <a:p>
            <a:endParaRPr lang="cs-CZ" altLang="cs-CZ"/>
          </a:p>
          <a:p>
            <a:r>
              <a:rPr lang="cs-CZ" altLang="cs-CZ" b="1"/>
              <a:t>BEGIN/END </a:t>
            </a:r>
            <a:r>
              <a:rPr lang="cs-CZ" altLang="cs-CZ"/>
              <a:t>- Kód každé UP, která se skládá z více než jedné instrukce, musí začínat příkazem </a:t>
            </a:r>
            <a:r>
              <a:rPr lang="cs-CZ" altLang="cs-CZ" b="1"/>
              <a:t>BEGIN</a:t>
            </a:r>
            <a:r>
              <a:rPr lang="cs-CZ" altLang="cs-CZ"/>
              <a:t> a končit </a:t>
            </a:r>
            <a:r>
              <a:rPr lang="cs-CZ" altLang="cs-CZ" b="1"/>
              <a:t>END</a:t>
            </a:r>
            <a:r>
              <a:rPr lang="cs-CZ" altLang="cs-CZ"/>
              <a:t>. Konstrukce BEGIN/END lze rovněž vnořovat. </a:t>
            </a:r>
          </a:p>
          <a:p>
            <a:endParaRPr lang="cs-CZ" altLang="cs-CZ" b="1"/>
          </a:p>
          <a:p>
            <a:r>
              <a:rPr lang="cs-CZ" altLang="cs-CZ" b="1"/>
              <a:t>Proměnné </a:t>
            </a:r>
            <a:r>
              <a:rPr lang="cs-CZ" altLang="cs-CZ"/>
              <a:t> - Lokální proměnné a parametry jsou používány bez předpony @. Uvnitř UP můžeme přistupovat i k běžným proměnným, ale na ně je potřeba se odkazovat i s předponou @.</a:t>
            </a:r>
          </a:p>
          <a:p>
            <a:endParaRPr lang="cs-CZ" altLang="cs-CZ" b="1"/>
          </a:p>
          <a:p>
            <a:endParaRPr lang="cs-CZ" altLang="cs-CZ"/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  <a:p>
            <a:endParaRPr lang="cs-CZ" altLang="cs-CZ"/>
          </a:p>
          <a:p>
            <a:endParaRPr lang="cs-CZ" altLang="cs-CZ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7FA1D-D8B1-4EAF-A8EA-CC1DAF8AB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Pravidla syntaxe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7307C830-6AA5-4226-B7C6-E6A7F077A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/>
              <a:t>NON CASE – SENSITIVE</a:t>
            </a:r>
          </a:p>
          <a:p>
            <a:r>
              <a:rPr lang="cs-CZ" altLang="cs-CZ"/>
              <a:t>V definici nebo volání UP se nerozlišují malá a velká písmena. Zajímavostí je, že lze vytvořit proceduru a funkci téhož jména. Při jejich volání umí MySQL rozlišit, zda-li se jedná o proceduru či funkci.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/>
          </a:p>
          <a:p>
            <a:r>
              <a:rPr lang="cs-CZ" altLang="cs-CZ" b="1"/>
              <a:t>Komentáře</a:t>
            </a:r>
          </a:p>
          <a:p>
            <a:r>
              <a:rPr lang="cs-CZ" altLang="cs-CZ"/>
              <a:t>-- Komentáře začínají dvojí pomlčkou a končí s koncem řádku.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F32D47-C832-45F7-B7DD-0EC607A4B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Volání funkcí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C163D1AE-9C19-4565-887F-BF1EC7EEB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Funkce</a:t>
            </a:r>
          </a:p>
          <a:p>
            <a:r>
              <a:rPr lang="cs-CZ" altLang="cs-CZ"/>
              <a:t>Funkce jsou stejně jako vestavěné funkce SQL integrovány do běžných příkazů SQL: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 b="1"/>
              <a:t>		</a:t>
            </a:r>
            <a:r>
              <a:rPr lang="cs-CZ" altLang="cs-CZ"/>
              <a:t>SELECT</a:t>
            </a:r>
            <a:r>
              <a:rPr lang="cs-CZ" altLang="cs-CZ" b="1"/>
              <a:t> pozdrav</a:t>
            </a:r>
            <a:r>
              <a:rPr lang="cs-CZ" altLang="cs-CZ"/>
              <a:t>(</a:t>
            </a:r>
            <a:r>
              <a:rPr lang="en-US" altLang="cs-CZ"/>
              <a:t>'</a:t>
            </a:r>
            <a:r>
              <a:rPr lang="cs-CZ" altLang="cs-CZ"/>
              <a:t>všichni</a:t>
            </a:r>
            <a:r>
              <a:rPr lang="en-US" altLang="cs-CZ"/>
              <a:t>'</a:t>
            </a:r>
            <a:r>
              <a:rPr lang="cs-CZ" altLang="cs-CZ"/>
              <a:t>);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SELECT </a:t>
            </a:r>
            <a:r>
              <a:rPr lang="cs-CZ" altLang="cs-CZ" b="1"/>
              <a:t>zkratit</a:t>
            </a:r>
            <a:r>
              <a:rPr lang="cs-CZ" altLang="cs-CZ"/>
              <a:t>(nazev, 10) FROM knihy;</a:t>
            </a:r>
          </a:p>
          <a:p>
            <a:endParaRPr lang="cs-CZ" altLang="cs-CZ" b="1"/>
          </a:p>
          <a:p>
            <a:r>
              <a:rPr lang="cs-CZ" altLang="cs-CZ"/>
              <a:t>Funkce můžeme také použít v příkazech </a:t>
            </a:r>
            <a:r>
              <a:rPr lang="cs-CZ" altLang="cs-CZ" b="1"/>
              <a:t>SET</a:t>
            </a:r>
            <a:r>
              <a:rPr lang="cs-CZ" altLang="cs-CZ"/>
              <a:t> nebo </a:t>
            </a:r>
            <a:r>
              <a:rPr lang="cs-CZ" altLang="cs-CZ" b="1"/>
              <a:t>SELECT INTO </a:t>
            </a:r>
            <a:r>
              <a:rPr lang="cs-CZ" altLang="cs-CZ"/>
              <a:t>pro načtení hodnoty do proměnné: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SET </a:t>
            </a:r>
            <a:r>
              <a:rPr lang="cs-CZ" altLang="cs-CZ" b="1"/>
              <a:t>@str</a:t>
            </a:r>
            <a:r>
              <a:rPr lang="cs-CZ" altLang="cs-CZ"/>
              <a:t> = </a:t>
            </a:r>
            <a:r>
              <a:rPr lang="cs-CZ" altLang="cs-CZ" b="1"/>
              <a:t>zkratit</a:t>
            </a:r>
            <a:r>
              <a:rPr lang="cs-CZ" altLang="cs-CZ"/>
              <a:t>(</a:t>
            </a:r>
            <a:r>
              <a:rPr lang="en-US" altLang="cs-CZ"/>
              <a:t>'</a:t>
            </a:r>
            <a:r>
              <a:rPr lang="cs-CZ" altLang="cs-CZ"/>
              <a:t>dlouhý řetězec znaků</a:t>
            </a:r>
            <a:r>
              <a:rPr lang="en-US" altLang="cs-CZ"/>
              <a:t>'</a:t>
            </a:r>
            <a:r>
              <a:rPr lang="cs-CZ" altLang="cs-CZ"/>
              <a:t>, 10);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altLang="cs-CZ"/>
              <a:t>		SELECT zkratit(</a:t>
            </a:r>
            <a:r>
              <a:rPr lang="cs-CZ" altLang="cs-CZ" b="1"/>
              <a:t>@str</a:t>
            </a:r>
            <a:r>
              <a:rPr lang="cs-CZ" altLang="cs-CZ"/>
              <a:t>, 10) INTO </a:t>
            </a:r>
            <a:r>
              <a:rPr lang="cs-CZ" altLang="cs-CZ" b="1"/>
              <a:t>@str_z2</a:t>
            </a:r>
            <a:r>
              <a:rPr lang="cs-CZ" altLang="cs-CZ"/>
              <a:t>;</a:t>
            </a:r>
          </a:p>
          <a:p>
            <a:endParaRPr lang="cs-CZ" altLang="cs-CZ"/>
          </a:p>
          <a:p>
            <a:endParaRPr lang="cs-CZ" altLang="cs-CZ"/>
          </a:p>
          <a:p>
            <a:endParaRPr lang="cs-CZ" altLang="cs-CZ"/>
          </a:p>
          <a:p>
            <a:pPr>
              <a:buFont typeface="Arial" panose="020B0604020202020204" pitchFamily="34" charset="0"/>
              <a:buNone/>
            </a:pPr>
            <a:endParaRPr lang="cs-CZ" altLang="cs-CZ" b="1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dnáška 1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řehlednost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Přednáška 1</Template>
  <TotalTime>4448</TotalTime>
  <Words>2757</Words>
  <Application>Microsoft Office PowerPoint</Application>
  <PresentationFormat>Předvádění na obrazovce (4:3)</PresentationFormat>
  <Paragraphs>377</Paragraphs>
  <Slides>40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Přednáška 1</vt:lpstr>
      <vt:lpstr>Přednáška</vt:lpstr>
      <vt:lpstr>Uložené procedury</vt:lpstr>
      <vt:lpstr>Rozdělení</vt:lpstr>
      <vt:lpstr>Specifika</vt:lpstr>
      <vt:lpstr>Vytvoření UP</vt:lpstr>
      <vt:lpstr>Ukázka kódu vytvoření funkce</vt:lpstr>
      <vt:lpstr>Pravidla syntaxe</vt:lpstr>
      <vt:lpstr>Pravidla syntaxe</vt:lpstr>
      <vt:lpstr>Volání funkcí</vt:lpstr>
      <vt:lpstr>Vytváření funkcí ve Workbench</vt:lpstr>
      <vt:lpstr>Příklad 1</vt:lpstr>
      <vt:lpstr>Parametry a návratové hodnoty funkcí</vt:lpstr>
      <vt:lpstr>Příklad 2</vt:lpstr>
      <vt:lpstr>Volání procedur</vt:lpstr>
      <vt:lpstr>Volání procedur</vt:lpstr>
      <vt:lpstr>Parametry procedur</vt:lpstr>
      <vt:lpstr>Parametry procedur</vt:lpstr>
      <vt:lpstr>Návratové hodnoty procedur</vt:lpstr>
      <vt:lpstr>Příklad</vt:lpstr>
      <vt:lpstr>Proměnné</vt:lpstr>
      <vt:lpstr>Lokální proměnné UP</vt:lpstr>
      <vt:lpstr>Deklarování lokálních proměnných</vt:lpstr>
      <vt:lpstr>Podmínková konstrukce IF – THEN – ELSE </vt:lpstr>
      <vt:lpstr>Příklad </vt:lpstr>
      <vt:lpstr>Cyklus REPEAT-UNTIL</vt:lpstr>
      <vt:lpstr>Cyklus REPEAT-UNTIL</vt:lpstr>
      <vt:lpstr>Cyklus WHILE</vt:lpstr>
      <vt:lpstr>Cyklus WHILE</vt:lpstr>
      <vt:lpstr>Cyklus LOOP</vt:lpstr>
      <vt:lpstr>LEAVE a ITERATE</vt:lpstr>
      <vt:lpstr>Úkoly</vt:lpstr>
      <vt:lpstr>Zpracování chyb</vt:lpstr>
      <vt:lpstr>Příklad zpracování chyby</vt:lpstr>
      <vt:lpstr>Kurzory</vt:lpstr>
      <vt:lpstr>Kurzory - Vlastnosti</vt:lpstr>
      <vt:lpstr>Práce s kurzory</vt:lpstr>
      <vt:lpstr>NOT FOUND HANDLER</vt:lpstr>
      <vt:lpstr>Příklad</vt:lpstr>
      <vt:lpstr>Závěrečný příklad</vt:lpstr>
      <vt:lpstr>Zapamatujte 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</dc:title>
  <dc:creator>Jan Kubrický</dc:creator>
  <cp:lastModifiedBy>Jan Kubricky</cp:lastModifiedBy>
  <cp:revision>321</cp:revision>
  <dcterms:created xsi:type="dcterms:W3CDTF">2012-09-23T11:22:01Z</dcterms:created>
  <dcterms:modified xsi:type="dcterms:W3CDTF">2022-05-27T06:01:10Z</dcterms:modified>
</cp:coreProperties>
</file>